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923875" cy="38165088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74650" indent="8255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50888" indent="163513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27125" indent="244475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03363" indent="325438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602">
          <p15:clr>
            <a:srgbClr val="A4A3A4"/>
          </p15:clr>
        </p15:guide>
        <p15:guide id="2" pos="160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FF33"/>
    <a:srgbClr val="A03640"/>
    <a:srgbClr val="F5D40B"/>
    <a:srgbClr val="B2B24E"/>
    <a:srgbClr val="0005DA"/>
    <a:srgbClr val="E6E6E6"/>
    <a:srgbClr val="6DE41C"/>
    <a:srgbClr val="000AD6"/>
    <a:srgbClr val="140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146" autoAdjust="0"/>
    <p:restoredTop sz="96149" autoAdjust="0"/>
  </p:normalViewPr>
  <p:slideViewPr>
    <p:cSldViewPr>
      <p:cViewPr varScale="1">
        <p:scale>
          <a:sx n="32" d="100"/>
          <a:sy n="32" d="100"/>
        </p:scale>
        <p:origin x="1830" y="336"/>
      </p:cViewPr>
      <p:guideLst>
        <p:guide orient="horz" pos="17602"/>
        <p:guide pos="160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43717" y="11855239"/>
            <a:ext cx="22036442" cy="81818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88643" y="21627392"/>
            <a:ext cx="18146591" cy="9752824"/>
          </a:xfrm>
        </p:spPr>
        <p:txBody>
          <a:bodyPr/>
          <a:lstStyle>
            <a:lvl1pPr marL="0" indent="0" algn="ctr">
              <a:buNone/>
              <a:defRPr/>
            </a:lvl1pPr>
            <a:lvl2pPr marL="376047" indent="0" algn="ctr">
              <a:buNone/>
              <a:defRPr/>
            </a:lvl2pPr>
            <a:lvl3pPr marL="752094" indent="0" algn="ctr">
              <a:buNone/>
              <a:defRPr/>
            </a:lvl3pPr>
            <a:lvl4pPr marL="1128141" indent="0" algn="ctr">
              <a:buNone/>
              <a:defRPr/>
            </a:lvl4pPr>
            <a:lvl5pPr marL="1504188" indent="0" algn="ctr">
              <a:buNone/>
              <a:defRPr/>
            </a:lvl5pPr>
            <a:lvl6pPr marL="1880235" indent="0" algn="ctr">
              <a:buNone/>
              <a:defRPr/>
            </a:lvl6pPr>
            <a:lvl7pPr marL="2256282" indent="0" algn="ctr">
              <a:buNone/>
              <a:defRPr/>
            </a:lvl7pPr>
            <a:lvl8pPr marL="2632329" indent="0" algn="ctr">
              <a:buNone/>
              <a:defRPr/>
            </a:lvl8pPr>
            <a:lvl9pPr marL="3008376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AEA6-B204-41AC-95D5-AB59732A42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824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BDBD-3431-4DEB-BF2F-EFC16BECE4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854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8794900" y="1528151"/>
            <a:ext cx="5832357" cy="3256463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96618" y="1528151"/>
            <a:ext cx="17382168" cy="325646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C1F3-9B1C-4C27-8DEB-4AE17A9F61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08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DC4A8-8431-406D-A345-43F2B222E9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34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7739" y="24524939"/>
            <a:ext cx="22035233" cy="758000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047739" y="16176024"/>
            <a:ext cx="22035233" cy="8348914"/>
          </a:xfrm>
        </p:spPr>
        <p:txBody>
          <a:bodyPr anchor="b"/>
          <a:lstStyle>
            <a:lvl1pPr marL="0" indent="0">
              <a:buNone/>
              <a:defRPr sz="1600"/>
            </a:lvl1pPr>
            <a:lvl2pPr marL="376047" indent="0">
              <a:buNone/>
              <a:defRPr sz="1500"/>
            </a:lvl2pPr>
            <a:lvl3pPr marL="752094" indent="0">
              <a:buNone/>
              <a:defRPr sz="1300"/>
            </a:lvl3pPr>
            <a:lvl4pPr marL="1128141" indent="0">
              <a:buNone/>
              <a:defRPr sz="1200"/>
            </a:lvl4pPr>
            <a:lvl5pPr marL="1504188" indent="0">
              <a:buNone/>
              <a:defRPr sz="1200"/>
            </a:lvl5pPr>
            <a:lvl6pPr marL="1880235" indent="0">
              <a:buNone/>
              <a:defRPr sz="1200"/>
            </a:lvl6pPr>
            <a:lvl7pPr marL="2256282" indent="0">
              <a:buNone/>
              <a:defRPr sz="1200"/>
            </a:lvl7pPr>
            <a:lvl8pPr marL="2632329" indent="0">
              <a:buNone/>
              <a:defRPr sz="1200"/>
            </a:lvl8pPr>
            <a:lvl9pPr marL="3008376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1D26-94E5-491C-BE04-C09779C24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404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6619" y="8905235"/>
            <a:ext cx="11606658" cy="251875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019391" y="8905235"/>
            <a:ext cx="11607868" cy="251875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05C0-4095-469C-BF02-62BD852D3C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74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6620" y="8543558"/>
            <a:ext cx="11454257" cy="356016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047" indent="0">
              <a:buNone/>
              <a:defRPr sz="1600" b="1"/>
            </a:lvl2pPr>
            <a:lvl3pPr marL="752094" indent="0">
              <a:buNone/>
              <a:defRPr sz="1500" b="1"/>
            </a:lvl3pPr>
            <a:lvl4pPr marL="1128141" indent="0">
              <a:buNone/>
              <a:defRPr sz="1300" b="1"/>
            </a:lvl4pPr>
            <a:lvl5pPr marL="1504188" indent="0">
              <a:buNone/>
              <a:defRPr sz="1300" b="1"/>
            </a:lvl5pPr>
            <a:lvl6pPr marL="1880235" indent="0">
              <a:buNone/>
              <a:defRPr sz="1300" b="1"/>
            </a:lvl6pPr>
            <a:lvl7pPr marL="2256282" indent="0">
              <a:buNone/>
              <a:defRPr sz="1300" b="1"/>
            </a:lvl7pPr>
            <a:lvl8pPr marL="2632329" indent="0">
              <a:buNone/>
              <a:defRPr sz="1300" b="1"/>
            </a:lvl8pPr>
            <a:lvl9pPr marL="3008376" indent="0">
              <a:buNone/>
              <a:defRPr sz="1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6620" y="12103719"/>
            <a:ext cx="11454257" cy="219890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3169372" y="8543558"/>
            <a:ext cx="11457886" cy="356016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047" indent="0">
              <a:buNone/>
              <a:defRPr sz="1600" b="1"/>
            </a:lvl2pPr>
            <a:lvl3pPr marL="752094" indent="0">
              <a:buNone/>
              <a:defRPr sz="1500" b="1"/>
            </a:lvl3pPr>
            <a:lvl4pPr marL="1128141" indent="0">
              <a:buNone/>
              <a:defRPr sz="1300" b="1"/>
            </a:lvl4pPr>
            <a:lvl5pPr marL="1504188" indent="0">
              <a:buNone/>
              <a:defRPr sz="1300" b="1"/>
            </a:lvl5pPr>
            <a:lvl6pPr marL="1880235" indent="0">
              <a:buNone/>
              <a:defRPr sz="1300" b="1"/>
            </a:lvl6pPr>
            <a:lvl7pPr marL="2256282" indent="0">
              <a:buNone/>
              <a:defRPr sz="1300" b="1"/>
            </a:lvl7pPr>
            <a:lvl8pPr marL="2632329" indent="0">
              <a:buNone/>
              <a:defRPr sz="1300" b="1"/>
            </a:lvl8pPr>
            <a:lvl9pPr marL="3008376" indent="0">
              <a:buNone/>
              <a:defRPr sz="1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3169372" y="12103719"/>
            <a:ext cx="11457886" cy="219890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0B7C7-B927-4BDD-AF3E-3440A0FEA4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042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EF52-3491-4248-909D-830002AB72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992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42DBB-B68B-4148-89EC-6E42185996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83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6620" y="1519867"/>
            <a:ext cx="8528403" cy="646599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35868" y="1519867"/>
            <a:ext cx="14491390" cy="3257291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6620" y="7985859"/>
            <a:ext cx="8528403" cy="26106924"/>
          </a:xfrm>
        </p:spPr>
        <p:txBody>
          <a:bodyPr/>
          <a:lstStyle>
            <a:lvl1pPr marL="0" indent="0">
              <a:buNone/>
              <a:defRPr sz="1200"/>
            </a:lvl1pPr>
            <a:lvl2pPr marL="376047" indent="0">
              <a:buNone/>
              <a:defRPr sz="1000"/>
            </a:lvl2pPr>
            <a:lvl3pPr marL="752094" indent="0">
              <a:buNone/>
              <a:defRPr sz="800"/>
            </a:lvl3pPr>
            <a:lvl4pPr marL="1128141" indent="0">
              <a:buNone/>
              <a:defRPr sz="700"/>
            </a:lvl4pPr>
            <a:lvl5pPr marL="1504188" indent="0">
              <a:buNone/>
              <a:defRPr sz="700"/>
            </a:lvl5pPr>
            <a:lvl6pPr marL="1880235" indent="0">
              <a:buNone/>
              <a:defRPr sz="700"/>
            </a:lvl6pPr>
            <a:lvl7pPr marL="2256282" indent="0">
              <a:buNone/>
              <a:defRPr sz="700"/>
            </a:lvl7pPr>
            <a:lvl8pPr marL="2632329" indent="0">
              <a:buNone/>
              <a:defRPr sz="700"/>
            </a:lvl8pPr>
            <a:lvl9pPr marL="3008376" indent="0">
              <a:buNone/>
              <a:defRPr sz="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4A424-99E8-45C7-AC5B-7160CFA0AE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365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1240" y="26715701"/>
            <a:ext cx="15554567" cy="315431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081240" y="3409694"/>
            <a:ext cx="15554567" cy="22900159"/>
          </a:xfrm>
        </p:spPr>
        <p:txBody>
          <a:bodyPr/>
          <a:lstStyle>
            <a:lvl1pPr marL="0" indent="0">
              <a:buNone/>
              <a:defRPr sz="2600"/>
            </a:lvl1pPr>
            <a:lvl2pPr marL="376047" indent="0">
              <a:buNone/>
              <a:defRPr sz="2300"/>
            </a:lvl2pPr>
            <a:lvl3pPr marL="752094" indent="0">
              <a:buNone/>
              <a:defRPr sz="2000"/>
            </a:lvl3pPr>
            <a:lvl4pPr marL="1128141" indent="0">
              <a:buNone/>
              <a:defRPr sz="1600"/>
            </a:lvl4pPr>
            <a:lvl5pPr marL="1504188" indent="0">
              <a:buNone/>
              <a:defRPr sz="1600"/>
            </a:lvl5pPr>
            <a:lvl6pPr marL="1880235" indent="0">
              <a:buNone/>
              <a:defRPr sz="1600"/>
            </a:lvl6pPr>
            <a:lvl7pPr marL="2256282" indent="0">
              <a:buNone/>
              <a:defRPr sz="1600"/>
            </a:lvl7pPr>
            <a:lvl8pPr marL="2632329" indent="0">
              <a:buNone/>
              <a:defRPr sz="1600"/>
            </a:lvl8pPr>
            <a:lvl9pPr marL="3008376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81240" y="29870010"/>
            <a:ext cx="15554567" cy="4478154"/>
          </a:xfrm>
        </p:spPr>
        <p:txBody>
          <a:bodyPr/>
          <a:lstStyle>
            <a:lvl1pPr marL="0" indent="0">
              <a:buNone/>
              <a:defRPr sz="1200"/>
            </a:lvl1pPr>
            <a:lvl2pPr marL="376047" indent="0">
              <a:buNone/>
              <a:defRPr sz="1000"/>
            </a:lvl2pPr>
            <a:lvl3pPr marL="752094" indent="0">
              <a:buNone/>
              <a:defRPr sz="800"/>
            </a:lvl3pPr>
            <a:lvl4pPr marL="1128141" indent="0">
              <a:buNone/>
              <a:defRPr sz="700"/>
            </a:lvl4pPr>
            <a:lvl5pPr marL="1504188" indent="0">
              <a:buNone/>
              <a:defRPr sz="700"/>
            </a:lvl5pPr>
            <a:lvl6pPr marL="1880235" indent="0">
              <a:buNone/>
              <a:defRPr sz="700"/>
            </a:lvl6pPr>
            <a:lvl7pPr marL="2256282" indent="0">
              <a:buNone/>
              <a:defRPr sz="700"/>
            </a:lvl7pPr>
            <a:lvl8pPr marL="2632329" indent="0">
              <a:buNone/>
              <a:defRPr sz="700"/>
            </a:lvl8pPr>
            <a:lvl9pPr marL="3008376" indent="0">
              <a:buNone/>
              <a:defRPr sz="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3F86-8C00-48C8-B31A-3BB1C0EC659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66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528763"/>
            <a:ext cx="23329900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6194" tIns="183098" rIns="366194" bIns="183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8905875"/>
            <a:ext cx="23329900" cy="251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6194" tIns="183098" rIns="366194" bIns="183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4755138"/>
            <a:ext cx="60483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194" tIns="183098" rIns="366194" bIns="1830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6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4755138"/>
            <a:ext cx="82105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194" tIns="183098" rIns="366194" bIns="1830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6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4755138"/>
            <a:ext cx="60483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194" tIns="183098" rIns="366194" bIns="1830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00" smtClean="0"/>
            </a:lvl1pPr>
          </a:lstStyle>
          <a:p>
            <a:pPr>
              <a:defRPr/>
            </a:pPr>
            <a:fld id="{96A25812-57A7-432D-8850-91559A96C2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6236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6236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2pPr>
      <a:lvl3pPr algn="ctr" defTabSz="366236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3pPr>
      <a:lvl4pPr algn="ctr" defTabSz="366236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4pPr>
      <a:lvl5pPr algn="ctr" defTabSz="366236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5pPr>
      <a:lvl6pPr marL="376047" algn="ctr" defTabSz="3662542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6pPr>
      <a:lvl7pPr marL="752094" algn="ctr" defTabSz="3662542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7pPr>
      <a:lvl8pPr marL="1128141" algn="ctr" defTabSz="3662542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8pPr>
      <a:lvl9pPr marL="1504188" algn="ctr" defTabSz="3662542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9pPr>
    </p:titleStyle>
    <p:bodyStyle>
      <a:lvl1pPr marL="1373188" indent="-1373188" algn="l" defTabSz="3662363" rtl="0" eaLnBrk="0" fontAlgn="base" hangingPunct="0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+mn-ea"/>
          <a:cs typeface="+mn-cs"/>
        </a:defRPr>
      </a:lvl1pPr>
      <a:lvl2pPr marL="2974975" indent="-1144588" algn="l" defTabSz="3662363" rtl="0" eaLnBrk="0" fontAlgn="base" hangingPunct="0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</a:defRPr>
      </a:lvl2pPr>
      <a:lvl3pPr marL="4576763" indent="-914400" algn="l" defTabSz="3662363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</a:defRPr>
      </a:lvl3pPr>
      <a:lvl4pPr marL="6407150" indent="-914400" algn="l" defTabSz="3662363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37538" indent="-914400" algn="l" defTabSz="3662363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15132" indent="-915309" algn="l" defTabSz="3662542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8991179" indent="-915309" algn="l" defTabSz="3662542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367226" indent="-915309" algn="l" defTabSz="3662542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9743273" indent="-915309" algn="l" defTabSz="3662542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047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2094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141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4188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235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6282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2329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8376" algn="l" defTabSz="7520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kongres-ptp.conrego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4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11"/>
          <p:cNvSpPr>
            <a:spLocks noChangeArrowheads="1"/>
          </p:cNvSpPr>
          <p:nvPr/>
        </p:nvSpPr>
        <p:spPr bwMode="auto">
          <a:xfrm>
            <a:off x="184689" y="8281982"/>
            <a:ext cx="10502712" cy="8800696"/>
          </a:xfrm>
          <a:prstGeom prst="roundRect">
            <a:avLst>
              <a:gd name="adj" fmla="val 7889"/>
            </a:avLst>
          </a:prstGeom>
          <a:solidFill>
            <a:srgbClr val="A0364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3200" dirty="0">
              <a:solidFill>
                <a:srgbClr val="FFFF00"/>
              </a:solidFill>
            </a:endParaRPr>
          </a:p>
        </p:txBody>
      </p:sp>
      <p:sp>
        <p:nvSpPr>
          <p:cNvPr id="2051" name="Rectangle 138"/>
          <p:cNvSpPr>
            <a:spLocks noChangeArrowheads="1"/>
          </p:cNvSpPr>
          <p:nvPr/>
        </p:nvSpPr>
        <p:spPr bwMode="auto">
          <a:xfrm>
            <a:off x="28079700" y="-1576388"/>
            <a:ext cx="152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209" tIns="37605" rIns="75209" bIns="37605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7200"/>
          </a:p>
        </p:txBody>
      </p:sp>
      <p:pic>
        <p:nvPicPr>
          <p:cNvPr id="2052" name="Picture 141" descr="V Kongres Polskiego Towarzystwa Próżniowe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088" y="-1443038"/>
            <a:ext cx="1762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111"/>
          <p:cNvSpPr>
            <a:spLocks noChangeArrowheads="1"/>
          </p:cNvSpPr>
          <p:nvPr/>
        </p:nvSpPr>
        <p:spPr bwMode="auto">
          <a:xfrm>
            <a:off x="144463" y="36131500"/>
            <a:ext cx="25553987" cy="1790700"/>
          </a:xfrm>
          <a:prstGeom prst="roundRect">
            <a:avLst>
              <a:gd name="adj" fmla="val 7889"/>
            </a:avLst>
          </a:prstGeom>
          <a:solidFill>
            <a:srgbClr val="A0364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55" name="AutoShape 111"/>
          <p:cNvSpPr>
            <a:spLocks noChangeArrowheads="1"/>
          </p:cNvSpPr>
          <p:nvPr/>
        </p:nvSpPr>
        <p:spPr bwMode="auto">
          <a:xfrm>
            <a:off x="10815482" y="12657652"/>
            <a:ext cx="14852826" cy="6928948"/>
          </a:xfrm>
          <a:prstGeom prst="roundRect">
            <a:avLst>
              <a:gd name="adj" fmla="val 7889"/>
            </a:avLst>
          </a:prstGeom>
          <a:solidFill>
            <a:srgbClr val="A0364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5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object of the invention is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computer</a:t>
            </a:r>
            <a:endParaRPr lang="pl-PL" sz="5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implemented</a:t>
            </a:r>
            <a:r>
              <a:rPr lang="pl-PL" sz="5400" dirty="0">
                <a:solidFill>
                  <a:schemeClr val="bg1"/>
                </a:solidFill>
              </a:rPr>
              <a:t>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method of converting respiratory </a:t>
            </a:r>
            <a:endParaRPr lang="pl-PL" sz="5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biomarker data into</a:t>
            </a:r>
            <a:r>
              <a:rPr lang="pl-PL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signal indicating</a:t>
            </a:r>
            <a:r>
              <a:rPr lang="pl-PL" sz="5400" dirty="0">
                <a:solidFill>
                  <a:schemeClr val="bg1"/>
                </a:solidFill>
              </a:rPr>
              <a:t>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need</a:t>
            </a:r>
            <a:endParaRPr lang="pl-PL" sz="5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for a patient</a:t>
            </a:r>
            <a:r>
              <a:rPr lang="pl-PL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 take medication, as well a</a:t>
            </a:r>
            <a:endParaRPr lang="pl-PL" sz="5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portable device for implementing the method </a:t>
            </a:r>
            <a:endParaRPr lang="pl-PL" sz="5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pl-PL" sz="5400" dirty="0">
                <a:solidFill>
                  <a:schemeClr val="bg1"/>
                </a:solidFill>
              </a:rPr>
              <a:t>a</a:t>
            </a:r>
            <a:r>
              <a:rPr lang="en-US" sz="5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nd</a:t>
            </a:r>
            <a:r>
              <a:rPr lang="pl-PL" sz="5400" dirty="0">
                <a:solidFill>
                  <a:schemeClr val="bg1"/>
                </a:solidFill>
              </a:rPr>
              <a:t>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computer program product</a:t>
            </a:r>
            <a:endParaRPr lang="pl-PL" sz="5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-285750" y="-600075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sp>
        <p:nvSpPr>
          <p:cNvPr id="2061" name="Rectangle 6"/>
          <p:cNvSpPr>
            <a:spLocks noChangeArrowheads="1"/>
          </p:cNvSpPr>
          <p:nvPr/>
        </p:nvSpPr>
        <p:spPr bwMode="auto">
          <a:xfrm>
            <a:off x="-285750" y="-600075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sp>
        <p:nvSpPr>
          <p:cNvPr id="2062" name="Prostokąt 131"/>
          <p:cNvSpPr>
            <a:spLocks noChangeArrowheads="1"/>
          </p:cNvSpPr>
          <p:nvPr/>
        </p:nvSpPr>
        <p:spPr bwMode="auto">
          <a:xfrm>
            <a:off x="14845163" y="15482440"/>
            <a:ext cx="113061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09" tIns="37605" rIns="75209" bIns="37605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800" b="1">
                <a:latin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800" b="1">
              <a:latin typeface="Calibri" panose="020F0502020204030204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-285750" y="-600075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sp>
        <p:nvSpPr>
          <p:cNvPr id="2064" name="Rectangle 13"/>
          <p:cNvSpPr>
            <a:spLocks noChangeArrowheads="1"/>
          </p:cNvSpPr>
          <p:nvPr/>
        </p:nvSpPr>
        <p:spPr bwMode="auto">
          <a:xfrm>
            <a:off x="-285750" y="-600075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-285750" y="-600075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sp>
        <p:nvSpPr>
          <p:cNvPr id="2066" name="Rectangle 19"/>
          <p:cNvSpPr>
            <a:spLocks noChangeArrowheads="1"/>
          </p:cNvSpPr>
          <p:nvPr/>
        </p:nvSpPr>
        <p:spPr bwMode="auto">
          <a:xfrm>
            <a:off x="-285750" y="-600075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647433" y="34352039"/>
            <a:ext cx="7123928" cy="1354234"/>
            <a:chOff x="397" y="-168"/>
            <a:chExt cx="20638" cy="3736"/>
          </a:xfrm>
          <a:solidFill>
            <a:srgbClr val="99FF33"/>
          </a:solidFill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reflection blurRad="342900" stA="98000" endPos="65000" dist="63500" dir="5400000" sy="-100000" algn="bl" rotWithShape="0"/>
          </a:effectLst>
        </p:grpSpPr>
        <p:sp>
          <p:nvSpPr>
            <p:cNvPr id="142" name="AutoShape 111"/>
            <p:cNvSpPr>
              <a:spLocks noChangeArrowheads="1"/>
            </p:cNvSpPr>
            <p:nvPr/>
          </p:nvSpPr>
          <p:spPr bwMode="auto">
            <a:xfrm>
              <a:off x="397" y="374"/>
              <a:ext cx="20638" cy="2850"/>
            </a:xfrm>
            <a:prstGeom prst="roundRect">
              <a:avLst>
                <a:gd name="adj" fmla="val 788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schemeClr val="accent2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highlight>
                  <a:srgbClr val="FFFF00"/>
                </a:highlight>
                <a:latin typeface="Arial" charset="0"/>
                <a:cs typeface="+mn-cs"/>
              </a:endParaRPr>
            </a:p>
          </p:txBody>
        </p:sp>
        <p:sp>
          <p:nvSpPr>
            <p:cNvPr id="143" name="Text Box 4"/>
            <p:cNvSpPr txBox="1">
              <a:spLocks noChangeArrowheads="1"/>
            </p:cNvSpPr>
            <p:nvPr/>
          </p:nvSpPr>
          <p:spPr bwMode="auto">
            <a:xfrm>
              <a:off x="397" y="-168"/>
              <a:ext cx="20616" cy="37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pl-PL" sz="4900" dirty="0">
                <a:highlight>
                  <a:srgbClr val="FFFF00"/>
                </a:highlight>
                <a:latin typeface="Arial" charset="0"/>
                <a:cs typeface="+mn-cs"/>
              </a:endParaRPr>
            </a:p>
            <a:p>
              <a:pPr marL="282035" indent="-282035" algn="ctr" defTabSz="3662542" eaLnBrk="1" hangingPunct="1">
                <a:defRPr/>
              </a:pPr>
              <a:endParaRPr lang="pl-PL" sz="3300" dirty="0">
                <a:highlight>
                  <a:srgbClr val="FFFF00"/>
                </a:highlight>
                <a:latin typeface="Arial" charset="0"/>
                <a:cs typeface="+mn-cs"/>
              </a:endParaRPr>
            </a:p>
          </p:txBody>
        </p:sp>
      </p:grpSp>
      <p:sp>
        <p:nvSpPr>
          <p:cNvPr id="144" name="Prostokąt 143"/>
          <p:cNvSpPr/>
          <p:nvPr/>
        </p:nvSpPr>
        <p:spPr>
          <a:xfrm>
            <a:off x="711895" y="34789307"/>
            <a:ext cx="6632064" cy="753053"/>
          </a:xfrm>
          <a:prstGeom prst="rect">
            <a:avLst/>
          </a:prstGeom>
        </p:spPr>
        <p:txBody>
          <a:bodyPr wrap="square" lIns="75209" tIns="37605" rIns="75209" bIns="37605">
            <a:spAutoFit/>
          </a:bodyPr>
          <a:lstStyle/>
          <a:p>
            <a:pPr algn="just" eaLnBrk="1" hangingPunct="1">
              <a:defRPr/>
            </a:pPr>
            <a:r>
              <a:rPr lang="en-US" sz="4400" b="1" dirty="0">
                <a:solidFill>
                  <a:srgbClr val="000AD6"/>
                </a:solidFill>
                <a:latin typeface="Arial" charset="0"/>
                <a:cs typeface="+mn-cs"/>
              </a:rPr>
              <a:t>ACKNOWLEDGEMENTS</a:t>
            </a:r>
          </a:p>
        </p:txBody>
      </p:sp>
      <p:sp>
        <p:nvSpPr>
          <p:cNvPr id="2069" name="Prostokąt 144"/>
          <p:cNvSpPr>
            <a:spLocks noChangeArrowheads="1"/>
          </p:cNvSpPr>
          <p:nvPr/>
        </p:nvSpPr>
        <p:spPr bwMode="auto">
          <a:xfrm>
            <a:off x="150883" y="36231849"/>
            <a:ext cx="25597602" cy="1553272"/>
          </a:xfrm>
          <a:prstGeom prst="rect">
            <a:avLst/>
          </a:prstGeom>
          <a:noFill/>
          <a:ln w="9525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5209" tIns="37605" rIns="75209" bIns="37605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l-PL" sz="4800" dirty="0">
                <a:solidFill>
                  <a:schemeClr val="bg1"/>
                </a:solidFill>
              </a:rPr>
              <a:t>The </a:t>
            </a:r>
            <a:r>
              <a:rPr lang="pl-PL" altLang="pl-PL" sz="4800" dirty="0" err="1">
                <a:solidFill>
                  <a:schemeClr val="bg1"/>
                </a:solidFill>
              </a:rPr>
              <a:t>authors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would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like</a:t>
            </a:r>
            <a:r>
              <a:rPr lang="pl-PL" altLang="pl-PL" sz="4800" dirty="0">
                <a:solidFill>
                  <a:schemeClr val="bg1"/>
                </a:solidFill>
              </a:rPr>
              <a:t> to </a:t>
            </a:r>
            <a:r>
              <a:rPr lang="pl-PL" altLang="pl-PL" sz="4800" dirty="0" err="1">
                <a:solidFill>
                  <a:schemeClr val="bg1"/>
                </a:solidFill>
              </a:rPr>
              <a:t>thanks</a:t>
            </a:r>
            <a:r>
              <a:rPr lang="pl-PL" altLang="pl-PL" sz="4800" dirty="0">
                <a:solidFill>
                  <a:schemeClr val="bg1"/>
                </a:solidFill>
              </a:rPr>
              <a:t> Minister of </a:t>
            </a:r>
            <a:r>
              <a:rPr lang="pl-PL" altLang="pl-PL" sz="4800" dirty="0" err="1">
                <a:solidFill>
                  <a:schemeClr val="bg1"/>
                </a:solidFill>
              </a:rPr>
              <a:t>Education</a:t>
            </a:r>
            <a:r>
              <a:rPr lang="pl-PL" altLang="pl-PL" sz="4800" dirty="0">
                <a:solidFill>
                  <a:schemeClr val="bg1"/>
                </a:solidFill>
              </a:rPr>
              <a:t> &amp; Science for </a:t>
            </a:r>
            <a:r>
              <a:rPr lang="pl-PL" altLang="pl-PL" sz="4800" dirty="0" err="1">
                <a:solidFill>
                  <a:schemeClr val="bg1"/>
                </a:solidFill>
              </a:rPr>
              <a:t>financial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en-GB" altLang="pl-PL" sz="4800" dirty="0" err="1">
                <a:solidFill>
                  <a:schemeClr val="bg1"/>
                </a:solidFill>
              </a:rPr>
              <a:t>Suppor</a:t>
            </a:r>
            <a:r>
              <a:rPr lang="pl-PL" altLang="pl-PL" sz="4800" dirty="0">
                <a:solidFill>
                  <a:schemeClr val="bg1"/>
                </a:solidFill>
              </a:rPr>
              <a:t>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within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Programme</a:t>
            </a:r>
            <a:r>
              <a:rPr lang="pl-PL" altLang="pl-PL" sz="4800" dirty="0">
                <a:solidFill>
                  <a:schemeClr val="bg1"/>
                </a:solidFill>
              </a:rPr>
              <a:t>‚ „Science for </a:t>
            </a:r>
            <a:r>
              <a:rPr lang="pl-PL" altLang="pl-PL" sz="4800" dirty="0" err="1">
                <a:solidFill>
                  <a:schemeClr val="bg1"/>
                </a:solidFill>
              </a:rPr>
              <a:t>Society</a:t>
            </a:r>
            <a:r>
              <a:rPr lang="pl-PL" altLang="pl-PL" sz="4800" dirty="0">
                <a:solidFill>
                  <a:schemeClr val="bg1"/>
                </a:solidFill>
              </a:rPr>
              <a:t>” –no </a:t>
            </a:r>
            <a:r>
              <a:rPr lang="pl-PL" altLang="pl-PL" sz="4800" dirty="0" err="1">
                <a:solidFill>
                  <a:schemeClr val="bg1"/>
                </a:solidFill>
              </a:rPr>
              <a:t>NdS</a:t>
            </a:r>
            <a:r>
              <a:rPr lang="pl-PL" altLang="pl-PL" sz="4800" dirty="0">
                <a:solidFill>
                  <a:schemeClr val="bg1"/>
                </a:solidFill>
              </a:rPr>
              <a:t>/529018/2021 (2022-2024)</a:t>
            </a:r>
            <a:r>
              <a:rPr lang="pl-PL" sz="900" dirty="0">
                <a:solidFill>
                  <a:schemeClr val="bg1"/>
                </a:solidFill>
              </a:rPr>
              <a:t>4</a:t>
            </a:r>
            <a:endParaRPr lang="pl-PL" altLang="pl-PL" sz="4800" dirty="0">
              <a:solidFill>
                <a:schemeClr val="bg1"/>
              </a:solidFill>
            </a:endParaRPr>
          </a:p>
        </p:txBody>
      </p:sp>
      <p:sp>
        <p:nvSpPr>
          <p:cNvPr id="150" name="Rectangle 142"/>
          <p:cNvSpPr>
            <a:spLocks noChangeArrowheads="1"/>
          </p:cNvSpPr>
          <p:nvPr/>
        </p:nvSpPr>
        <p:spPr bwMode="auto">
          <a:xfrm>
            <a:off x="17345025" y="906463"/>
            <a:ext cx="5711825" cy="7540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pl-PL" sz="4900" b="1" dirty="0">
                <a:solidFill>
                  <a:srgbClr val="004821"/>
                </a:solidFill>
                <a:latin typeface="+mj-lt"/>
              </a:rPr>
              <a:t> </a:t>
            </a:r>
            <a:endParaRPr lang="en-US" sz="4000" b="1" dirty="0">
              <a:solidFill>
                <a:srgbClr val="004821"/>
              </a:solidFill>
              <a:latin typeface="Arial" charset="0"/>
              <a:cs typeface="+mn-cs"/>
            </a:endParaRPr>
          </a:p>
        </p:txBody>
      </p:sp>
      <p:sp>
        <p:nvSpPr>
          <p:cNvPr id="2075" name="Rectangle 18"/>
          <p:cNvSpPr>
            <a:spLocks noChangeArrowheads="1"/>
          </p:cNvSpPr>
          <p:nvPr/>
        </p:nvSpPr>
        <p:spPr bwMode="auto">
          <a:xfrm>
            <a:off x="2784475" y="2808288"/>
            <a:ext cx="259238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sp>
        <p:nvSpPr>
          <p:cNvPr id="4" name="pole tekstowe 3"/>
          <p:cNvSpPr txBox="1"/>
          <p:nvPr/>
        </p:nvSpPr>
        <p:spPr>
          <a:xfrm>
            <a:off x="0" y="3611757"/>
            <a:ext cx="25923377" cy="769441"/>
          </a:xfrm>
          <a:prstGeom prst="rect">
            <a:avLst/>
          </a:prstGeom>
          <a:solidFill>
            <a:srgbClr val="08F8ED"/>
          </a:solidFill>
        </p:spPr>
        <p:txBody>
          <a:bodyPr wrap="square">
            <a:spAutoFit/>
          </a:bodyPr>
          <a:lstStyle/>
          <a:p>
            <a:pPr algn="ctr"/>
            <a:endParaRPr lang="pl-PL" sz="4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078" name="Rectangle 13"/>
          <p:cNvSpPr>
            <a:spLocks noChangeArrowheads="1"/>
          </p:cNvSpPr>
          <p:nvPr/>
        </p:nvSpPr>
        <p:spPr bwMode="auto">
          <a:xfrm>
            <a:off x="13549313" y="18618200"/>
            <a:ext cx="539654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7200"/>
          </a:p>
        </p:txBody>
      </p:sp>
      <p:sp>
        <p:nvSpPr>
          <p:cNvPr id="2079" name="Prostokąt zaokrąglony 19"/>
          <p:cNvSpPr>
            <a:spLocks noChangeArrowheads="1"/>
          </p:cNvSpPr>
          <p:nvPr/>
        </p:nvSpPr>
        <p:spPr bwMode="auto">
          <a:xfrm>
            <a:off x="18565813" y="21478875"/>
            <a:ext cx="46037" cy="46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52938"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52938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52938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52938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52938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5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5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5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5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8800"/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14411076" y="21335943"/>
            <a:ext cx="9685078" cy="1266235"/>
            <a:chOff x="397" y="374"/>
            <a:chExt cx="20638" cy="3934"/>
          </a:xfrm>
          <a:solidFill>
            <a:srgbClr val="FFCC00"/>
          </a:solidFill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reflection blurRad="342900" stA="98000" endPos="65000" dist="63500" dir="5400000" sy="-100000" algn="bl" rotWithShape="0"/>
          </a:effectLst>
        </p:grpSpPr>
        <p:sp>
          <p:nvSpPr>
            <p:cNvPr id="64" name="AutoShape 111"/>
            <p:cNvSpPr>
              <a:spLocks noChangeArrowheads="1"/>
            </p:cNvSpPr>
            <p:nvPr/>
          </p:nvSpPr>
          <p:spPr bwMode="auto">
            <a:xfrm>
              <a:off x="397" y="374"/>
              <a:ext cx="20638" cy="3344"/>
            </a:xfrm>
            <a:prstGeom prst="roundRect">
              <a:avLst>
                <a:gd name="adj" fmla="val 7889"/>
              </a:avLst>
            </a:prstGeom>
            <a:grpFill/>
            <a:ln w="9525">
              <a:solidFill>
                <a:srgbClr val="FFCC00"/>
              </a:solidFill>
              <a:round/>
              <a:headEnd/>
              <a:tailEnd/>
            </a:ln>
            <a:effectLst>
              <a:outerShdw blurRad="50800" dist="38100" dir="16200000" rotWithShape="0">
                <a:schemeClr val="accent2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419" y="374"/>
              <a:ext cx="20616" cy="3934"/>
            </a:xfrm>
            <a:prstGeom prst="rect">
              <a:avLst/>
            </a:prstGeom>
            <a:grpFill/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pl-PL" sz="4900" dirty="0">
                <a:latin typeface="Arial" charset="0"/>
                <a:cs typeface="+mn-cs"/>
              </a:endParaRPr>
            </a:p>
            <a:p>
              <a:pPr marL="282035" indent="-282035" algn="ctr" defTabSz="3662542" eaLnBrk="1" hangingPunct="1">
                <a:defRPr/>
              </a:pPr>
              <a:endParaRPr lang="pl-PL" sz="3300" dirty="0">
                <a:latin typeface="Arial" charset="0"/>
                <a:cs typeface="+mn-cs"/>
              </a:endParaRPr>
            </a:p>
          </p:txBody>
        </p:sp>
      </p:grpSp>
      <p:sp>
        <p:nvSpPr>
          <p:cNvPr id="2081" name="Prostokąt 21"/>
          <p:cNvSpPr>
            <a:spLocks noChangeArrowheads="1"/>
          </p:cNvSpPr>
          <p:nvPr/>
        </p:nvSpPr>
        <p:spPr bwMode="auto">
          <a:xfrm>
            <a:off x="15942884" y="21751034"/>
            <a:ext cx="6621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004821"/>
                </a:solidFill>
              </a:rPr>
              <a:t>INVENTION DESCRIPTION</a:t>
            </a:r>
          </a:p>
        </p:txBody>
      </p:sp>
      <p:sp>
        <p:nvSpPr>
          <p:cNvPr id="2084" name="pole tekstowe 4"/>
          <p:cNvSpPr txBox="1">
            <a:spLocks noChangeArrowheads="1"/>
          </p:cNvSpPr>
          <p:nvPr/>
        </p:nvSpPr>
        <p:spPr bwMode="auto">
          <a:xfrm>
            <a:off x="214897" y="10260916"/>
            <a:ext cx="10238110" cy="62786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l-PL" altLang="pl-PL" sz="4800" dirty="0">
                <a:solidFill>
                  <a:srgbClr val="1402FE"/>
                </a:solidFill>
              </a:rPr>
              <a:t> </a:t>
            </a:r>
            <a:r>
              <a:rPr lang="pl-PL" altLang="pl-PL" sz="4800" dirty="0">
                <a:solidFill>
                  <a:schemeClr val="bg1"/>
                </a:solidFill>
              </a:rPr>
              <a:t>for </a:t>
            </a:r>
            <a:r>
              <a:rPr lang="pl-PL" altLang="pl-PL" sz="4800" dirty="0" err="1">
                <a:solidFill>
                  <a:schemeClr val="bg1"/>
                </a:solidFill>
              </a:rPr>
              <a:t>glucose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level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measurements</a:t>
            </a:r>
            <a:r>
              <a:rPr lang="pl-PL" altLang="pl-PL" sz="4800" dirty="0">
                <a:solidFill>
                  <a:schemeClr val="bg1"/>
                </a:solidFill>
              </a:rPr>
              <a:t>  of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diabetes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with</a:t>
            </a:r>
            <a:r>
              <a:rPr lang="pl-PL" altLang="pl-PL" sz="4800" dirty="0" err="1">
                <a:solidFill>
                  <a:srgbClr val="1402FE"/>
                </a:solidFill>
              </a:rPr>
              <a:t>:</a:t>
            </a:r>
            <a:r>
              <a:rPr lang="pl-PL" altLang="pl-PL" sz="5400" b="1" dirty="0" err="1">
                <a:solidFill>
                  <a:srgbClr val="FFFF00"/>
                </a:solidFill>
              </a:rPr>
              <a:t>no</a:t>
            </a:r>
            <a:r>
              <a:rPr lang="pl-PL" altLang="pl-PL" sz="5400" b="1" dirty="0">
                <a:solidFill>
                  <a:srgbClr val="FFFF00"/>
                </a:solidFill>
              </a:rPr>
              <a:t> </a:t>
            </a:r>
            <a:r>
              <a:rPr lang="pl-PL" altLang="pl-PL" sz="5400" b="1" dirty="0" err="1">
                <a:solidFill>
                  <a:srgbClr val="FFFF00"/>
                </a:solidFill>
              </a:rPr>
              <a:t>pain</a:t>
            </a:r>
            <a:r>
              <a:rPr lang="pl-PL" altLang="pl-PL" sz="5400" b="1" dirty="0">
                <a:solidFill>
                  <a:srgbClr val="FFFF00"/>
                </a:solidFill>
              </a:rPr>
              <a:t>    !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5400" b="1" dirty="0">
                <a:solidFill>
                  <a:srgbClr val="FFFF00"/>
                </a:solidFill>
              </a:rPr>
              <a:t>				no </a:t>
            </a:r>
            <a:r>
              <a:rPr lang="pl-PL" altLang="pl-PL" sz="5400" b="1" dirty="0" err="1">
                <a:solidFill>
                  <a:srgbClr val="FFFF00"/>
                </a:solidFill>
              </a:rPr>
              <a:t>blood</a:t>
            </a:r>
            <a:r>
              <a:rPr lang="pl-PL" altLang="pl-PL" sz="5400" b="1" dirty="0">
                <a:solidFill>
                  <a:srgbClr val="FFFF00"/>
                </a:solidFill>
              </a:rPr>
              <a:t>  !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5400" b="1" dirty="0">
                <a:solidFill>
                  <a:srgbClr val="FFFF00"/>
                </a:solidFill>
              </a:rPr>
              <a:t>				no </a:t>
            </a:r>
            <a:r>
              <a:rPr lang="pl-PL" altLang="pl-PL" sz="5400" b="1" dirty="0" err="1">
                <a:solidFill>
                  <a:srgbClr val="FFFF00"/>
                </a:solidFill>
              </a:rPr>
              <a:t>stress</a:t>
            </a:r>
            <a:r>
              <a:rPr lang="pl-PL" altLang="pl-PL" sz="5400" b="1" dirty="0">
                <a:solidFill>
                  <a:srgbClr val="FFFF00"/>
                </a:solidFill>
              </a:rPr>
              <a:t> !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4800" dirty="0">
                <a:solidFill>
                  <a:schemeClr val="bg1"/>
                </a:solidFill>
              </a:rPr>
              <a:t>for </a:t>
            </a:r>
            <a:r>
              <a:rPr lang="pl-PL" altLang="pl-PL" sz="4800" dirty="0" err="1">
                <a:solidFill>
                  <a:schemeClr val="bg1"/>
                </a:solidFill>
              </a:rPr>
              <a:t>kids</a:t>
            </a:r>
            <a:r>
              <a:rPr lang="pl-PL" altLang="pl-PL" sz="4800" dirty="0">
                <a:solidFill>
                  <a:schemeClr val="bg1"/>
                </a:solidFill>
              </a:rPr>
              <a:t>, </a:t>
            </a:r>
            <a:r>
              <a:rPr lang="pl-PL" altLang="pl-PL" sz="4800" dirty="0" err="1">
                <a:solidFill>
                  <a:schemeClr val="bg1"/>
                </a:solidFill>
              </a:rPr>
              <a:t>older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people</a:t>
            </a:r>
            <a:r>
              <a:rPr lang="pl-PL" altLang="pl-PL" sz="4800" dirty="0">
                <a:solidFill>
                  <a:schemeClr val="bg1"/>
                </a:solidFill>
              </a:rPr>
              <a:t>, </a:t>
            </a:r>
            <a:r>
              <a:rPr lang="pl-PL" altLang="pl-PL" sz="4800" dirty="0" err="1">
                <a:solidFill>
                  <a:schemeClr val="bg1"/>
                </a:solidFill>
              </a:rPr>
              <a:t>anyone</a:t>
            </a:r>
            <a:endParaRPr lang="pl-PL" altLang="pl-PL" sz="4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4800" dirty="0">
                <a:solidFill>
                  <a:schemeClr val="bg1"/>
                </a:solidFill>
              </a:rPr>
              <a:t>It </a:t>
            </a:r>
            <a:r>
              <a:rPr lang="pl-PL" altLang="pl-PL" sz="4800" dirty="0" err="1">
                <a:solidFill>
                  <a:schemeClr val="bg1"/>
                </a:solidFill>
              </a:rPr>
              <a:t>is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necessary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only</a:t>
            </a:r>
            <a:r>
              <a:rPr lang="pl-PL" altLang="pl-PL" sz="4800" dirty="0">
                <a:solidFill>
                  <a:schemeClr val="bg1"/>
                </a:solidFill>
              </a:rPr>
              <a:t> to </a:t>
            </a:r>
            <a:r>
              <a:rPr lang="pl-PL" altLang="pl-PL" sz="4800" dirty="0" err="1">
                <a:solidFill>
                  <a:schemeClr val="bg1"/>
                </a:solidFill>
              </a:rPr>
              <a:t>analyze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your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breath</a:t>
            </a:r>
            <a:r>
              <a:rPr lang="pl-PL" altLang="pl-PL" sz="4800" dirty="0">
                <a:solidFill>
                  <a:schemeClr val="bg1"/>
                </a:solidFill>
              </a:rPr>
              <a:t> and </a:t>
            </a:r>
            <a:r>
              <a:rPr lang="pl-PL" altLang="pl-PL" sz="4800" dirty="0" err="1">
                <a:solidFill>
                  <a:schemeClr val="bg1"/>
                </a:solidFill>
              </a:rPr>
              <a:t>results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could</a:t>
            </a:r>
            <a:r>
              <a:rPr lang="pl-PL" altLang="pl-PL" sz="4800" dirty="0">
                <a:solidFill>
                  <a:schemeClr val="bg1"/>
                </a:solidFill>
              </a:rPr>
              <a:t> be </a:t>
            </a:r>
            <a:r>
              <a:rPr lang="pl-PL" altLang="pl-PL" sz="4800" dirty="0" err="1">
                <a:solidFill>
                  <a:schemeClr val="bg1"/>
                </a:solidFill>
              </a:rPr>
              <a:t>shown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or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send</a:t>
            </a:r>
            <a:r>
              <a:rPr lang="pl-PL" altLang="pl-PL" sz="4800" dirty="0">
                <a:solidFill>
                  <a:schemeClr val="bg1"/>
                </a:solidFill>
              </a:rPr>
              <a:t> to </a:t>
            </a:r>
            <a:r>
              <a:rPr lang="pl-PL" altLang="pl-PL" sz="4800" dirty="0" err="1">
                <a:solidFill>
                  <a:schemeClr val="bg1"/>
                </a:solidFill>
              </a:rPr>
              <a:t>your</a:t>
            </a:r>
            <a:r>
              <a:rPr lang="pl-PL" altLang="pl-PL" sz="4800" dirty="0">
                <a:solidFill>
                  <a:schemeClr val="bg1"/>
                </a:solidFill>
              </a:rPr>
              <a:t> </a:t>
            </a:r>
            <a:r>
              <a:rPr lang="pl-PL" altLang="pl-PL" sz="4800" dirty="0" err="1">
                <a:solidFill>
                  <a:schemeClr val="bg1"/>
                </a:solidFill>
              </a:rPr>
              <a:t>doctor</a:t>
            </a:r>
            <a:endParaRPr lang="pl-PL" altLang="pl-PL" sz="4800" dirty="0">
              <a:solidFill>
                <a:schemeClr val="bg1"/>
              </a:solidFill>
            </a:endParaRPr>
          </a:p>
        </p:txBody>
      </p:sp>
      <p:sp>
        <p:nvSpPr>
          <p:cNvPr id="2091" name="AutoShape 111"/>
          <p:cNvSpPr>
            <a:spLocks noChangeArrowheads="1"/>
          </p:cNvSpPr>
          <p:nvPr/>
        </p:nvSpPr>
        <p:spPr bwMode="auto">
          <a:xfrm>
            <a:off x="255567" y="18983356"/>
            <a:ext cx="9737453" cy="15148860"/>
          </a:xfrm>
          <a:prstGeom prst="roundRect">
            <a:avLst>
              <a:gd name="adj" fmla="val 7889"/>
            </a:avLst>
          </a:prstGeom>
          <a:solidFill>
            <a:srgbClr val="A0364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/>
            <a:endParaRPr lang="pl-PL" altLang="pl-PL" sz="4400" dirty="0">
              <a:solidFill>
                <a:srgbClr val="FFFF00"/>
              </a:solidFill>
            </a:endParaRPr>
          </a:p>
        </p:txBody>
      </p:sp>
      <p:sp>
        <p:nvSpPr>
          <p:cNvPr id="2092" name="Prostokąt 157"/>
          <p:cNvSpPr>
            <a:spLocks noChangeArrowheads="1"/>
          </p:cNvSpPr>
          <p:nvPr/>
        </p:nvSpPr>
        <p:spPr bwMode="auto">
          <a:xfrm>
            <a:off x="416058" y="20135479"/>
            <a:ext cx="9685891" cy="1435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209" tIns="37605" rIns="75209" bIns="37605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IFIA </a:t>
            </a:r>
            <a:r>
              <a:rPr lang="pl-PL" altLang="pl-PL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</a:t>
            </a:r>
            <a:r>
              <a:rPr lang="pl-PL" alt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alt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Hong Kong    2017 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IWIS              2017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Hong Kong    2017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Bangkok        2018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Skopje           2018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PLATINUM MEDAL </a:t>
            </a:r>
            <a:r>
              <a:rPr lang="pl-PL" altLang="pl-PL" sz="4400" dirty="0">
                <a:solidFill>
                  <a:schemeClr val="bg1"/>
                </a:solidFill>
              </a:rPr>
              <a:t>IWIS       2018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Nurnberg       2018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Skopje           2018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Seul               2018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GOLD MEDAL  </a:t>
            </a:r>
            <a:r>
              <a:rPr lang="pl-PL" altLang="pl-PL" sz="4400" dirty="0">
                <a:solidFill>
                  <a:schemeClr val="bg1"/>
                </a:solidFill>
              </a:rPr>
              <a:t>Bangkok        2019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PLATINUM Medal  </a:t>
            </a:r>
            <a:r>
              <a:rPr lang="pl-PL" altLang="pl-PL" sz="4400" dirty="0">
                <a:solidFill>
                  <a:schemeClr val="bg1"/>
                </a:solidFill>
              </a:rPr>
              <a:t>Paris        2022 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4400" b="1" dirty="0">
                <a:solidFill>
                  <a:schemeClr val="bg1"/>
                </a:solidFill>
              </a:rPr>
              <a:t>WIIPA  </a:t>
            </a:r>
            <a:r>
              <a:rPr lang="pl-PL" altLang="pl-PL" sz="4400" b="1" dirty="0" err="1">
                <a:solidFill>
                  <a:schemeClr val="bg1"/>
                </a:solidFill>
              </a:rPr>
              <a:t>Avard</a:t>
            </a:r>
            <a:r>
              <a:rPr lang="pl-PL" altLang="pl-PL" sz="4400" b="1">
                <a:solidFill>
                  <a:schemeClr val="bg1"/>
                </a:solidFill>
              </a:rPr>
              <a:t>          </a:t>
            </a:r>
            <a:r>
              <a:rPr lang="pl-PL" altLang="pl-PL" sz="4400" dirty="0">
                <a:solidFill>
                  <a:schemeClr val="bg1"/>
                </a:solidFill>
              </a:rPr>
              <a:t>Paris        2022       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endParaRPr lang="pl-PL" altLang="pl-PL" sz="4400" b="1" dirty="0">
              <a:solidFill>
                <a:schemeClr val="bg1"/>
              </a:solidFill>
            </a:endParaRP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3600" b="1" dirty="0" err="1">
                <a:solidFill>
                  <a:schemeClr val="bg1"/>
                </a:solidFill>
              </a:rPr>
              <a:t>Bulgarian</a:t>
            </a:r>
            <a:r>
              <a:rPr lang="pl-PL" altLang="pl-PL" sz="3600" b="1" dirty="0">
                <a:solidFill>
                  <a:schemeClr val="bg1"/>
                </a:solidFill>
              </a:rPr>
              <a:t> </a:t>
            </a:r>
            <a:r>
              <a:rPr lang="pl-PL" altLang="pl-PL" sz="3600" b="1" dirty="0" err="1">
                <a:solidFill>
                  <a:schemeClr val="bg1"/>
                </a:solidFill>
              </a:rPr>
              <a:t>Innovators</a:t>
            </a:r>
            <a:r>
              <a:rPr lang="pl-PL" altLang="pl-PL" sz="3600" b="1" dirty="0">
                <a:solidFill>
                  <a:schemeClr val="bg1"/>
                </a:solidFill>
              </a:rPr>
              <a:t> </a:t>
            </a:r>
            <a:r>
              <a:rPr lang="pl-PL" altLang="pl-PL" sz="3600" b="1" dirty="0" err="1">
                <a:solidFill>
                  <a:schemeClr val="bg1"/>
                </a:solidFill>
              </a:rPr>
              <a:t>Soc</a:t>
            </a:r>
            <a:r>
              <a:rPr lang="pl-PL" altLang="pl-PL" sz="3600" b="1" dirty="0">
                <a:solidFill>
                  <a:schemeClr val="bg1"/>
                </a:solidFill>
              </a:rPr>
              <a:t>. </a:t>
            </a:r>
            <a:r>
              <a:rPr lang="pl-PL" altLang="pl-PL" sz="3600" b="1" dirty="0" err="1">
                <a:solidFill>
                  <a:schemeClr val="bg1"/>
                </a:solidFill>
              </a:rPr>
              <a:t>Award</a:t>
            </a:r>
            <a:r>
              <a:rPr lang="pl-PL" altLang="pl-PL" sz="3600" b="1" dirty="0">
                <a:solidFill>
                  <a:schemeClr val="bg1"/>
                </a:solidFill>
              </a:rPr>
              <a:t>     2017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3600" b="1" dirty="0" err="1">
                <a:solidFill>
                  <a:schemeClr val="bg1"/>
                </a:solidFill>
              </a:rPr>
              <a:t>Chinese</a:t>
            </a:r>
            <a:r>
              <a:rPr lang="pl-PL" altLang="pl-PL" sz="3600" b="1" dirty="0">
                <a:solidFill>
                  <a:schemeClr val="bg1"/>
                </a:solidFill>
              </a:rPr>
              <a:t> </a:t>
            </a:r>
            <a:r>
              <a:rPr lang="pl-PL" altLang="pl-PL" sz="3600" b="1" dirty="0" err="1">
                <a:solidFill>
                  <a:schemeClr val="bg1"/>
                </a:solidFill>
              </a:rPr>
              <a:t>Innovators</a:t>
            </a:r>
            <a:r>
              <a:rPr lang="pl-PL" altLang="pl-PL" sz="3600" b="1" dirty="0">
                <a:solidFill>
                  <a:schemeClr val="bg1"/>
                </a:solidFill>
              </a:rPr>
              <a:t> </a:t>
            </a:r>
            <a:r>
              <a:rPr lang="pl-PL" altLang="pl-PL" sz="3600" b="1" dirty="0" err="1">
                <a:solidFill>
                  <a:schemeClr val="bg1"/>
                </a:solidFill>
              </a:rPr>
              <a:t>Soc</a:t>
            </a:r>
            <a:r>
              <a:rPr lang="pl-PL" altLang="pl-PL" sz="3600" b="1" dirty="0">
                <a:solidFill>
                  <a:schemeClr val="bg1"/>
                </a:solidFill>
              </a:rPr>
              <a:t>.    </a:t>
            </a:r>
            <a:r>
              <a:rPr lang="pl-PL" altLang="pl-PL" sz="3600" b="1" dirty="0" err="1">
                <a:solidFill>
                  <a:schemeClr val="bg1"/>
                </a:solidFill>
              </a:rPr>
              <a:t>Award</a:t>
            </a:r>
            <a:r>
              <a:rPr lang="pl-PL" altLang="pl-PL" sz="3600" b="1" dirty="0">
                <a:solidFill>
                  <a:schemeClr val="bg1"/>
                </a:solidFill>
              </a:rPr>
              <a:t>     2017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3600" b="1" dirty="0" err="1">
                <a:solidFill>
                  <a:schemeClr val="bg1"/>
                </a:solidFill>
              </a:rPr>
              <a:t>Thailand</a:t>
            </a:r>
            <a:r>
              <a:rPr lang="pl-PL" altLang="pl-PL" sz="3600" b="1" dirty="0">
                <a:solidFill>
                  <a:schemeClr val="bg1"/>
                </a:solidFill>
              </a:rPr>
              <a:t> NRC               </a:t>
            </a:r>
            <a:r>
              <a:rPr lang="pl-PL" altLang="pl-PL" sz="3600" b="1" dirty="0" err="1">
                <a:solidFill>
                  <a:schemeClr val="bg1"/>
                </a:solidFill>
              </a:rPr>
              <a:t>Award</a:t>
            </a:r>
            <a:r>
              <a:rPr lang="pl-PL" altLang="pl-PL" sz="3600" b="1" dirty="0">
                <a:solidFill>
                  <a:schemeClr val="bg1"/>
                </a:solidFill>
              </a:rPr>
              <a:t>  2017, 2018</a:t>
            </a:r>
          </a:p>
          <a:p>
            <a:pPr marL="634937" indent="-634937" eaLnBrk="1" hangingPunct="1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</a:rPr>
              <a:t>British </a:t>
            </a:r>
            <a:r>
              <a:rPr lang="pl-PL" altLang="pl-PL" sz="3600" b="1" dirty="0" err="1">
                <a:solidFill>
                  <a:schemeClr val="bg1"/>
                </a:solidFill>
              </a:rPr>
              <a:t>Innovators</a:t>
            </a:r>
            <a:r>
              <a:rPr lang="pl-PL" altLang="pl-PL" sz="3600" b="1" dirty="0">
                <a:solidFill>
                  <a:schemeClr val="bg1"/>
                </a:solidFill>
              </a:rPr>
              <a:t> </a:t>
            </a:r>
            <a:r>
              <a:rPr lang="pl-PL" altLang="pl-PL" sz="3600" b="1" dirty="0" err="1">
                <a:solidFill>
                  <a:schemeClr val="bg1"/>
                </a:solidFill>
              </a:rPr>
              <a:t>Soc</a:t>
            </a:r>
            <a:r>
              <a:rPr lang="pl-PL" altLang="pl-PL" sz="3600" b="1" dirty="0">
                <a:solidFill>
                  <a:schemeClr val="bg1"/>
                </a:solidFill>
              </a:rPr>
              <a:t>.      </a:t>
            </a:r>
            <a:r>
              <a:rPr lang="pl-PL" altLang="pl-PL" sz="3600" b="1" dirty="0" err="1">
                <a:solidFill>
                  <a:schemeClr val="bg1"/>
                </a:solidFill>
              </a:rPr>
              <a:t>Award</a:t>
            </a:r>
            <a:r>
              <a:rPr lang="pl-PL" altLang="pl-PL" sz="3600" b="1" dirty="0">
                <a:solidFill>
                  <a:schemeClr val="bg1"/>
                </a:solidFill>
              </a:rPr>
              <a:t>     2018</a:t>
            </a:r>
          </a:p>
          <a:p>
            <a:pPr marL="507949" indent="-507949" eaLnBrk="1" hangingPunct="1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</a:rPr>
              <a:t> Minister of Science &amp;HE    </a:t>
            </a:r>
            <a:r>
              <a:rPr lang="pl-PL" altLang="pl-PL" sz="3600" b="1" dirty="0" err="1">
                <a:solidFill>
                  <a:schemeClr val="bg1"/>
                </a:solidFill>
              </a:rPr>
              <a:t>Award</a:t>
            </a:r>
            <a:r>
              <a:rPr lang="pl-PL" altLang="pl-PL" sz="3600" b="1" dirty="0">
                <a:solidFill>
                  <a:schemeClr val="bg1"/>
                </a:solidFill>
              </a:rPr>
              <a:t>     2018</a:t>
            </a:r>
            <a:endParaRPr lang="pl-PL" altLang="pl-P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600" dirty="0" err="1">
                <a:solidFill>
                  <a:schemeClr val="bg1"/>
                </a:solidFill>
              </a:rPr>
              <a:t>Microconcentrator</a:t>
            </a:r>
            <a:r>
              <a:rPr lang="pl-PL" altLang="pl-PL" sz="3600" dirty="0">
                <a:solidFill>
                  <a:schemeClr val="bg1"/>
                </a:solidFill>
              </a:rPr>
              <a:t>  of </a:t>
            </a:r>
            <a:r>
              <a:rPr lang="pl-PL" altLang="pl-PL" sz="3600" dirty="0" err="1">
                <a:solidFill>
                  <a:schemeClr val="bg1"/>
                </a:solidFill>
              </a:rPr>
              <a:t>gases</a:t>
            </a:r>
            <a:r>
              <a:rPr lang="pl-PL" altLang="pl-PL" sz="3600" dirty="0">
                <a:solidFill>
                  <a:schemeClr val="bg1"/>
                </a:solidFill>
              </a:rPr>
              <a:t>       PL 225138 B1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600" dirty="0" err="1">
                <a:solidFill>
                  <a:schemeClr val="bg1"/>
                </a:solidFill>
              </a:rPr>
              <a:t>Integrated</a:t>
            </a:r>
            <a:r>
              <a:rPr lang="pl-PL" altLang="pl-PL" sz="3600" dirty="0">
                <a:solidFill>
                  <a:schemeClr val="bg1"/>
                </a:solidFill>
              </a:rPr>
              <a:t> </a:t>
            </a:r>
            <a:r>
              <a:rPr lang="pl-PL" altLang="pl-PL" sz="3600" dirty="0" err="1">
                <a:solidFill>
                  <a:schemeClr val="bg1"/>
                </a:solidFill>
              </a:rPr>
              <a:t>gas</a:t>
            </a:r>
            <a:r>
              <a:rPr lang="pl-PL" altLang="pl-PL" sz="3600" dirty="0">
                <a:solidFill>
                  <a:schemeClr val="bg1"/>
                </a:solidFill>
              </a:rPr>
              <a:t> sensor matrix</a:t>
            </a:r>
            <a:r>
              <a:rPr lang="pl-PL" altLang="pl-PL" sz="3600" b="1" dirty="0">
                <a:solidFill>
                  <a:schemeClr val="bg1"/>
                </a:solidFill>
              </a:rPr>
              <a:t>      </a:t>
            </a:r>
            <a:r>
              <a:rPr lang="pl-PL" altLang="pl-PL" sz="3600" dirty="0">
                <a:solidFill>
                  <a:schemeClr val="bg1"/>
                </a:solidFill>
              </a:rPr>
              <a:t>PL 229704 B1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600" dirty="0" err="1">
                <a:solidFill>
                  <a:schemeClr val="bg1"/>
                </a:solidFill>
              </a:rPr>
              <a:t>Mouthpiece</a:t>
            </a:r>
            <a:r>
              <a:rPr lang="pl-PL" altLang="pl-PL" sz="3600" dirty="0">
                <a:solidFill>
                  <a:schemeClr val="bg1"/>
                </a:solidFill>
              </a:rPr>
              <a:t> </a:t>
            </a:r>
            <a:r>
              <a:rPr lang="pl-PL" altLang="pl-PL" sz="3600" dirty="0" err="1">
                <a:solidFill>
                  <a:schemeClr val="bg1"/>
                </a:solidFill>
              </a:rPr>
              <a:t>connector</a:t>
            </a:r>
            <a:r>
              <a:rPr lang="pl-PL" altLang="pl-PL" sz="3600" dirty="0">
                <a:solidFill>
                  <a:schemeClr val="bg1"/>
                </a:solidFill>
              </a:rPr>
              <a:t>                PL 69 839  Y1                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600" dirty="0" err="1">
                <a:solidFill>
                  <a:schemeClr val="bg1"/>
                </a:solidFill>
              </a:rPr>
              <a:t>Preconcentrator</a:t>
            </a:r>
            <a:r>
              <a:rPr lang="pl-PL" altLang="pl-PL" sz="3600" dirty="0">
                <a:solidFill>
                  <a:schemeClr val="bg1"/>
                </a:solidFill>
              </a:rPr>
              <a:t> of </a:t>
            </a:r>
            <a:r>
              <a:rPr lang="pl-PL" altLang="pl-PL" sz="3600" dirty="0" err="1">
                <a:solidFill>
                  <a:schemeClr val="bg1"/>
                </a:solidFill>
              </a:rPr>
              <a:t>gas</a:t>
            </a:r>
            <a:r>
              <a:rPr lang="pl-PL" altLang="pl-PL" sz="3600" dirty="0">
                <a:solidFill>
                  <a:schemeClr val="bg1"/>
                </a:solidFill>
              </a:rPr>
              <a:t> </a:t>
            </a:r>
            <a:r>
              <a:rPr lang="pl-PL" altLang="pl-PL" sz="3600" dirty="0" err="1">
                <a:solidFill>
                  <a:schemeClr val="bg1"/>
                </a:solidFill>
              </a:rPr>
              <a:t>samples</a:t>
            </a:r>
            <a:r>
              <a:rPr lang="pl-PL" altLang="pl-PL" sz="3600" dirty="0">
                <a:solidFill>
                  <a:schemeClr val="bg1"/>
                </a:solidFill>
              </a:rPr>
              <a:t> PL 69 938 Y1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2800" dirty="0">
              <a:solidFill>
                <a:srgbClr val="FFFF00"/>
              </a:solidFill>
            </a:endParaRPr>
          </a:p>
        </p:txBody>
      </p:sp>
      <p:sp>
        <p:nvSpPr>
          <p:cNvPr id="160" name="Strzałka w lewo 159"/>
          <p:cNvSpPr/>
          <p:nvPr/>
        </p:nvSpPr>
        <p:spPr>
          <a:xfrm rot="12727570">
            <a:off x="4903980" y="9388476"/>
            <a:ext cx="1563687" cy="11239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04" name="AutoShape 111"/>
          <p:cNvSpPr>
            <a:spLocks noChangeArrowheads="1"/>
          </p:cNvSpPr>
          <p:nvPr/>
        </p:nvSpPr>
        <p:spPr bwMode="auto">
          <a:xfrm>
            <a:off x="19808015" y="6417557"/>
            <a:ext cx="5827330" cy="6112259"/>
          </a:xfrm>
          <a:prstGeom prst="roundRect">
            <a:avLst>
              <a:gd name="adj" fmla="val 7889"/>
            </a:avLst>
          </a:prstGeom>
          <a:solidFill>
            <a:srgbClr val="A0364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32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261" name="Picture 9" descr="Znalezione obrazy dla zapytania RYDOSZ ART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9571" y="6548986"/>
            <a:ext cx="1609628" cy="16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AutoShape 111"/>
          <p:cNvSpPr>
            <a:spLocks noChangeArrowheads="1"/>
          </p:cNvSpPr>
          <p:nvPr/>
        </p:nvSpPr>
        <p:spPr bwMode="auto">
          <a:xfrm>
            <a:off x="10711879" y="19772567"/>
            <a:ext cx="14986571" cy="16109825"/>
          </a:xfrm>
          <a:prstGeom prst="roundRect">
            <a:avLst>
              <a:gd name="adj" fmla="val 7889"/>
            </a:avLst>
          </a:prstGeom>
          <a:solidFill>
            <a:srgbClr val="A0364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pl-PL" altLang="pl-PL" sz="3200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11802644" y="8336276"/>
            <a:ext cx="7155259" cy="2477552"/>
          </a:xfrm>
          <a:prstGeom prst="roundRect">
            <a:avLst/>
          </a:prstGeom>
          <a:solidFill>
            <a:srgbClr val="000A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52938" eaLnBrk="1" hangingPunct="1"/>
            <a:endParaRPr lang="pl-PL" sz="3600" i="1" dirty="0">
              <a:solidFill>
                <a:srgbClr val="FFFF99"/>
              </a:solidFill>
              <a:latin typeface="+mj-lt"/>
              <a:cs typeface="+mn-cs"/>
            </a:endParaRPr>
          </a:p>
          <a:p>
            <a:pPr marL="0" marR="0" indent="0" algn="l" defTabSz="445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10" name="Group 118"/>
          <p:cNvGrpSpPr>
            <a:grpSpLocks/>
          </p:cNvGrpSpPr>
          <p:nvPr/>
        </p:nvGrpSpPr>
        <p:grpSpPr bwMode="auto">
          <a:xfrm>
            <a:off x="6876279" y="8271440"/>
            <a:ext cx="3467676" cy="1249983"/>
            <a:chOff x="397" y="374"/>
            <a:chExt cx="20638" cy="3774"/>
          </a:xfrm>
          <a:solidFill>
            <a:srgbClr val="99FF33"/>
          </a:solidFill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reflection blurRad="342900" stA="98000" endPos="65000" dist="63500" dir="5400000" sy="-100000" algn="bl" rotWithShape="0"/>
          </a:effectLst>
        </p:grpSpPr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97" y="374"/>
              <a:ext cx="20638" cy="3344"/>
            </a:xfrm>
            <a:prstGeom prst="roundRect">
              <a:avLst>
                <a:gd name="adj" fmla="val 788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schemeClr val="accent2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2E15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Text Box 4"/>
            <p:cNvSpPr txBox="1">
              <a:spLocks noChangeArrowheads="1"/>
            </p:cNvSpPr>
            <p:nvPr/>
          </p:nvSpPr>
          <p:spPr bwMode="auto">
            <a:xfrm>
              <a:off x="419" y="374"/>
              <a:ext cx="20616" cy="3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pl-PL" sz="4900" dirty="0">
                <a:solidFill>
                  <a:srgbClr val="002E15"/>
                </a:solidFill>
                <a:latin typeface="Arial" charset="0"/>
                <a:cs typeface="+mn-cs"/>
              </a:endParaRPr>
            </a:p>
            <a:p>
              <a:pPr marL="282035" indent="-282035" algn="ctr" defTabSz="3662542" eaLnBrk="1" hangingPunct="1">
                <a:defRPr/>
              </a:pPr>
              <a:endParaRPr lang="pl-PL" sz="3300" dirty="0">
                <a:solidFill>
                  <a:srgbClr val="002E15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359892" y="6116380"/>
            <a:ext cx="4099375" cy="1421141"/>
            <a:chOff x="397" y="374"/>
            <a:chExt cx="20638" cy="3934"/>
          </a:xfrm>
          <a:solidFill>
            <a:srgbClr val="99FF33"/>
          </a:solidFill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reflection blurRad="342900" stA="98000" endPos="65000" dist="63500" dir="5400000" sy="-100000" algn="bl" rotWithShape="0"/>
          </a:effectLst>
        </p:grpSpPr>
        <p:sp>
          <p:nvSpPr>
            <p:cNvPr id="115" name="AutoShape 111"/>
            <p:cNvSpPr>
              <a:spLocks noChangeArrowheads="1"/>
            </p:cNvSpPr>
            <p:nvPr/>
          </p:nvSpPr>
          <p:spPr bwMode="auto">
            <a:xfrm>
              <a:off x="397" y="374"/>
              <a:ext cx="20638" cy="3344"/>
            </a:xfrm>
            <a:prstGeom prst="roundRect">
              <a:avLst>
                <a:gd name="adj" fmla="val 788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schemeClr val="accent2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6" name="Text Box 4"/>
            <p:cNvSpPr txBox="1">
              <a:spLocks noChangeArrowheads="1"/>
            </p:cNvSpPr>
            <p:nvPr/>
          </p:nvSpPr>
          <p:spPr bwMode="auto">
            <a:xfrm>
              <a:off x="419" y="374"/>
              <a:ext cx="20616" cy="39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pl-PL" sz="4900" dirty="0">
                <a:latin typeface="Arial" charset="0"/>
                <a:cs typeface="+mn-cs"/>
              </a:endParaRPr>
            </a:p>
            <a:p>
              <a:pPr marL="282035" indent="-282035" algn="ctr" defTabSz="3662542" eaLnBrk="1" hangingPunct="1">
                <a:defRPr/>
              </a:pPr>
              <a:endParaRPr lang="pl-PL" sz="3300" dirty="0">
                <a:latin typeface="Arial" charset="0"/>
                <a:cs typeface="+mn-cs"/>
              </a:endParaRP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911369" y="6640290"/>
            <a:ext cx="3116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000AD6"/>
                </a:solidFill>
              </a:rPr>
              <a:t>APPLICANT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2396968" y="6566576"/>
            <a:ext cx="2149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Artur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</a:rPr>
              <a:t> </a:t>
            </a:r>
            <a:r>
              <a:rPr lang="pl-PL" sz="4000" b="1" dirty="0" err="1">
                <a:solidFill>
                  <a:schemeClr val="bg1"/>
                </a:solidFill>
              </a:rPr>
              <a:t>Rydosz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2092714" y="8654820"/>
            <a:ext cx="3575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Konstanty W.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</a:rPr>
              <a:t>Marszalek</a:t>
            </a:r>
          </a:p>
        </p:txBody>
      </p:sp>
      <p:sp>
        <p:nvSpPr>
          <p:cNvPr id="117" name="Prostokąt 116"/>
          <p:cNvSpPr/>
          <p:nvPr/>
        </p:nvSpPr>
        <p:spPr>
          <a:xfrm>
            <a:off x="7511496" y="8449644"/>
            <a:ext cx="2216319" cy="692150"/>
          </a:xfrm>
          <a:prstGeom prst="rect">
            <a:avLst/>
          </a:prstGeom>
        </p:spPr>
        <p:txBody>
          <a:bodyPr wrap="square" lIns="75209" tIns="37605" rIns="75209" bIns="37605">
            <a:spAutoFit/>
          </a:bodyPr>
          <a:lstStyle/>
          <a:p>
            <a:pPr algn="just" eaLnBrk="1" hangingPunct="1">
              <a:defRPr/>
            </a:pPr>
            <a:r>
              <a:rPr lang="pl-PL" sz="4000" b="1" dirty="0">
                <a:solidFill>
                  <a:srgbClr val="000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HEALTH</a:t>
            </a:r>
          </a:p>
        </p:txBody>
      </p:sp>
      <p:grpSp>
        <p:nvGrpSpPr>
          <p:cNvPr id="135" name="Group 118"/>
          <p:cNvGrpSpPr>
            <a:grpSpLocks/>
          </p:cNvGrpSpPr>
          <p:nvPr/>
        </p:nvGrpSpPr>
        <p:grpSpPr bwMode="auto">
          <a:xfrm>
            <a:off x="12891715" y="11213447"/>
            <a:ext cx="4977118" cy="1309775"/>
            <a:chOff x="397" y="374"/>
            <a:chExt cx="20638" cy="3934"/>
          </a:xfrm>
          <a:solidFill>
            <a:srgbClr val="99FF33"/>
          </a:solidFill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reflection blurRad="342900" stA="98000" endPos="65000" dist="63500" dir="5400000" sy="-100000" algn="bl" rotWithShape="0"/>
          </a:effectLst>
        </p:grpSpPr>
        <p:sp>
          <p:nvSpPr>
            <p:cNvPr id="136" name="AutoShape 111"/>
            <p:cNvSpPr>
              <a:spLocks noChangeArrowheads="1"/>
            </p:cNvSpPr>
            <p:nvPr/>
          </p:nvSpPr>
          <p:spPr bwMode="auto">
            <a:xfrm>
              <a:off x="397" y="374"/>
              <a:ext cx="20638" cy="3344"/>
            </a:xfrm>
            <a:prstGeom prst="roundRect">
              <a:avLst>
                <a:gd name="adj" fmla="val 788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schemeClr val="accent2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419" y="374"/>
              <a:ext cx="20616" cy="39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pl-PL" sz="4900" dirty="0">
                <a:latin typeface="Arial" charset="0"/>
                <a:cs typeface="+mn-cs"/>
              </a:endParaRPr>
            </a:p>
            <a:p>
              <a:pPr marL="282035" indent="-282035" algn="ctr" defTabSz="3662542" eaLnBrk="1" hangingPunct="1">
                <a:defRPr/>
              </a:pPr>
              <a:endParaRPr lang="pl-PL" sz="3300" dirty="0">
                <a:latin typeface="Arial" charset="0"/>
                <a:cs typeface="+mn-cs"/>
              </a:endParaRPr>
            </a:p>
          </p:txBody>
        </p:sp>
      </p:grpSp>
      <p:grpSp>
        <p:nvGrpSpPr>
          <p:cNvPr id="140" name="Group 118"/>
          <p:cNvGrpSpPr>
            <a:grpSpLocks/>
          </p:cNvGrpSpPr>
          <p:nvPr/>
        </p:nvGrpSpPr>
        <p:grpSpPr bwMode="auto">
          <a:xfrm>
            <a:off x="416058" y="17498767"/>
            <a:ext cx="7990096" cy="1309775"/>
            <a:chOff x="397" y="374"/>
            <a:chExt cx="20638" cy="3934"/>
          </a:xfrm>
          <a:solidFill>
            <a:srgbClr val="99FF33"/>
          </a:solidFill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reflection blurRad="342900" stA="98000" endPos="65000" dist="63500" dir="5400000" sy="-100000" algn="bl" rotWithShape="0"/>
          </a:effectLst>
        </p:grpSpPr>
        <p:sp>
          <p:nvSpPr>
            <p:cNvPr id="141" name="AutoShape 111"/>
            <p:cNvSpPr>
              <a:spLocks noChangeArrowheads="1"/>
            </p:cNvSpPr>
            <p:nvPr/>
          </p:nvSpPr>
          <p:spPr bwMode="auto">
            <a:xfrm>
              <a:off x="397" y="374"/>
              <a:ext cx="20638" cy="3344"/>
            </a:xfrm>
            <a:prstGeom prst="roundRect">
              <a:avLst>
                <a:gd name="adj" fmla="val 788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schemeClr val="accent2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5" name="Text Box 4"/>
            <p:cNvSpPr txBox="1">
              <a:spLocks noChangeArrowheads="1"/>
            </p:cNvSpPr>
            <p:nvPr/>
          </p:nvSpPr>
          <p:spPr bwMode="auto">
            <a:xfrm>
              <a:off x="419" y="374"/>
              <a:ext cx="20616" cy="39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pl-PL" sz="4900" dirty="0">
                <a:latin typeface="Arial" charset="0"/>
                <a:cs typeface="+mn-cs"/>
              </a:endParaRPr>
            </a:p>
            <a:p>
              <a:pPr marL="282035" indent="-282035" algn="ctr" defTabSz="3662542" eaLnBrk="1" hangingPunct="1">
                <a:defRPr/>
              </a:pPr>
              <a:endParaRPr lang="pl-PL" sz="3300" dirty="0">
                <a:latin typeface="Arial" charset="0"/>
                <a:cs typeface="+mn-cs"/>
              </a:endParaRPr>
            </a:p>
          </p:txBody>
        </p:sp>
      </p:grpSp>
      <p:sp>
        <p:nvSpPr>
          <p:cNvPr id="2100" name="Prostokąt 16"/>
          <p:cNvSpPr>
            <a:spLocks noChangeArrowheads="1"/>
          </p:cNvSpPr>
          <p:nvPr/>
        </p:nvSpPr>
        <p:spPr bwMode="auto">
          <a:xfrm>
            <a:off x="4506499" y="17354352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4000" b="1" dirty="0">
              <a:solidFill>
                <a:srgbClr val="004821"/>
              </a:solidFill>
            </a:endParaRPr>
          </a:p>
        </p:txBody>
      </p:sp>
      <p:sp>
        <p:nvSpPr>
          <p:cNvPr id="147" name="Prostokąt 146"/>
          <p:cNvSpPr/>
          <p:nvPr/>
        </p:nvSpPr>
        <p:spPr>
          <a:xfrm>
            <a:off x="13334619" y="11527076"/>
            <a:ext cx="4534213" cy="691498"/>
          </a:xfrm>
          <a:prstGeom prst="rect">
            <a:avLst/>
          </a:prstGeom>
        </p:spPr>
        <p:txBody>
          <a:bodyPr wrap="square" lIns="75209" tIns="37605" rIns="75209" bIns="37605">
            <a:spAutoFit/>
          </a:bodyPr>
          <a:lstStyle/>
          <a:p>
            <a:pPr algn="just" eaLnBrk="1" hangingPunct="1">
              <a:defRPr/>
            </a:pPr>
            <a:r>
              <a:rPr lang="pl-PL" sz="4000" b="1" dirty="0">
                <a:solidFill>
                  <a:srgbClr val="000AD6"/>
                </a:solidFill>
                <a:latin typeface="+mj-lt"/>
                <a:cs typeface="+mn-cs"/>
              </a:rPr>
              <a:t>PATENT  DESIGN</a:t>
            </a:r>
          </a:p>
        </p:txBody>
      </p:sp>
      <p:sp>
        <p:nvSpPr>
          <p:cNvPr id="3" name="Prostokąt 2"/>
          <p:cNvSpPr/>
          <p:nvPr/>
        </p:nvSpPr>
        <p:spPr>
          <a:xfrm>
            <a:off x="-9175712" y="21542485"/>
            <a:ext cx="9737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endParaRPr lang="en-US" altLang="pl-PL" sz="4400" i="1" dirty="0">
              <a:solidFill>
                <a:srgbClr val="FFFF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815482" y="29926907"/>
            <a:ext cx="14820416" cy="5262979"/>
          </a:xfrm>
          <a:prstGeom prst="rect">
            <a:avLst/>
          </a:prstGeom>
          <a:solidFill>
            <a:srgbClr val="A03640"/>
          </a:solidFill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Analysis of </a:t>
            </a:r>
            <a:r>
              <a:rPr lang="pl-PL" sz="4800" dirty="0" err="1">
                <a:solidFill>
                  <a:schemeClr val="bg1"/>
                </a:solidFill>
              </a:rPr>
              <a:t>diabets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markers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concentration</a:t>
            </a:r>
            <a:r>
              <a:rPr lang="pl-PL" sz="4800" dirty="0">
                <a:solidFill>
                  <a:schemeClr val="bg1"/>
                </a:solidFill>
              </a:rPr>
              <a:t> (</a:t>
            </a:r>
            <a:r>
              <a:rPr lang="pl-PL" sz="4800" dirty="0" err="1">
                <a:solidFill>
                  <a:schemeClr val="bg1"/>
                </a:solidFill>
              </a:rPr>
              <a:t>extremaly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low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level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ppm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or</a:t>
            </a:r>
            <a:r>
              <a:rPr lang="pl-PL" sz="4800" dirty="0">
                <a:solidFill>
                  <a:schemeClr val="bg1"/>
                </a:solidFill>
              </a:rPr>
              <a:t> less) in </a:t>
            </a:r>
            <a:r>
              <a:rPr lang="pl-PL" sz="4800" dirty="0" err="1">
                <a:solidFill>
                  <a:schemeClr val="bg1"/>
                </a:solidFill>
              </a:rPr>
              <a:t>human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breath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gives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us</a:t>
            </a:r>
            <a:r>
              <a:rPr lang="pl-PL" sz="4800" dirty="0">
                <a:solidFill>
                  <a:schemeClr val="bg1"/>
                </a:solidFill>
              </a:rPr>
              <a:t> data for  </a:t>
            </a:r>
            <a:r>
              <a:rPr lang="pl-PL" sz="4800" dirty="0" err="1">
                <a:solidFill>
                  <a:schemeClr val="bg1"/>
                </a:solidFill>
              </a:rPr>
              <a:t>glucose</a:t>
            </a:r>
            <a:r>
              <a:rPr lang="pl-PL" sz="4800" dirty="0">
                <a:solidFill>
                  <a:schemeClr val="bg1"/>
                </a:solidFill>
              </a:rPr>
              <a:t> in </a:t>
            </a:r>
            <a:r>
              <a:rPr lang="pl-PL" sz="4800" dirty="0" err="1">
                <a:solidFill>
                  <a:schemeClr val="bg1"/>
                </a:solidFill>
              </a:rPr>
              <a:t>blood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content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determination</a:t>
            </a:r>
            <a:r>
              <a:rPr lang="pl-PL" sz="4800" dirty="0">
                <a:solidFill>
                  <a:schemeClr val="bg1"/>
                </a:solidFill>
              </a:rPr>
              <a:t>. Idea </a:t>
            </a:r>
            <a:r>
              <a:rPr lang="pl-PL" sz="4800" dirty="0" err="1">
                <a:solidFill>
                  <a:schemeClr val="bg1"/>
                </a:solidFill>
              </a:rPr>
              <a:t>is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simple</a:t>
            </a:r>
            <a:r>
              <a:rPr lang="pl-PL" sz="4800" dirty="0">
                <a:solidFill>
                  <a:schemeClr val="bg1"/>
                </a:solidFill>
              </a:rPr>
              <a:t> but </a:t>
            </a:r>
            <a:r>
              <a:rPr lang="pl-PL" sz="4800" dirty="0" err="1">
                <a:solidFill>
                  <a:schemeClr val="bg1"/>
                </a:solidFill>
              </a:rPr>
              <a:t>device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is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more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sofisticated</a:t>
            </a:r>
            <a:r>
              <a:rPr lang="pl-PL" sz="4800" dirty="0">
                <a:solidFill>
                  <a:schemeClr val="bg1"/>
                </a:solidFill>
              </a:rPr>
              <a:t> and data </a:t>
            </a:r>
            <a:r>
              <a:rPr lang="pl-PL" sz="4800" dirty="0" err="1">
                <a:solidFill>
                  <a:schemeClr val="bg1"/>
                </a:solidFill>
              </a:rPr>
              <a:t>are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analysed</a:t>
            </a:r>
            <a:r>
              <a:rPr lang="pl-PL" sz="4800" dirty="0">
                <a:solidFill>
                  <a:schemeClr val="bg1"/>
                </a:solidFill>
              </a:rPr>
              <a:t> by </a:t>
            </a:r>
            <a:r>
              <a:rPr lang="pl-PL" sz="4800" dirty="0" err="1">
                <a:solidFill>
                  <a:schemeClr val="bg1"/>
                </a:solidFill>
              </a:rPr>
              <a:t>artificial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inteligence</a:t>
            </a:r>
            <a:r>
              <a:rPr lang="pl-PL" sz="4800" dirty="0">
                <a:solidFill>
                  <a:schemeClr val="bg1"/>
                </a:solidFill>
              </a:rPr>
              <a:t> (AI) unit  and </a:t>
            </a:r>
            <a:r>
              <a:rPr lang="pl-PL" sz="4800" dirty="0" err="1">
                <a:solidFill>
                  <a:schemeClr val="bg1"/>
                </a:solidFill>
              </a:rPr>
              <a:t>could</a:t>
            </a:r>
            <a:r>
              <a:rPr lang="pl-PL" sz="4800" dirty="0">
                <a:solidFill>
                  <a:schemeClr val="bg1"/>
                </a:solidFill>
              </a:rPr>
              <a:t> be </a:t>
            </a:r>
            <a:r>
              <a:rPr lang="pl-PL" sz="4800" dirty="0" err="1">
                <a:solidFill>
                  <a:schemeClr val="bg1"/>
                </a:solidFill>
              </a:rPr>
              <a:t>transfered</a:t>
            </a:r>
            <a:r>
              <a:rPr lang="pl-PL" sz="4800" dirty="0">
                <a:solidFill>
                  <a:schemeClr val="bg1"/>
                </a:solidFill>
              </a:rPr>
              <a:t> to </a:t>
            </a:r>
            <a:r>
              <a:rPr lang="pl-PL" sz="4800" dirty="0" err="1">
                <a:solidFill>
                  <a:schemeClr val="bg1"/>
                </a:solidFill>
              </a:rPr>
              <a:t>patient’s</a:t>
            </a:r>
            <a:r>
              <a:rPr lang="pl-PL" sz="4800" dirty="0">
                <a:solidFill>
                  <a:schemeClr val="bg1"/>
                </a:solidFill>
              </a:rPr>
              <a:t> mobile, </a:t>
            </a:r>
            <a:r>
              <a:rPr lang="pl-PL" sz="4800" dirty="0" err="1">
                <a:solidFill>
                  <a:schemeClr val="bg1"/>
                </a:solidFill>
              </a:rPr>
              <a:t>his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doctor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or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medical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center</a:t>
            </a:r>
            <a:r>
              <a:rPr lang="pl-PL" sz="4800" dirty="0">
                <a:solidFill>
                  <a:schemeClr val="bg1"/>
                </a:solidFill>
              </a:rPr>
              <a:t> by LVB (</a:t>
            </a:r>
            <a:r>
              <a:rPr lang="pl-PL" sz="4800" dirty="0" err="1">
                <a:solidFill>
                  <a:schemeClr val="bg1"/>
                </a:solidFill>
              </a:rPr>
              <a:t>Low</a:t>
            </a:r>
            <a:r>
              <a:rPr lang="pl-PL" sz="4800" dirty="0">
                <a:solidFill>
                  <a:schemeClr val="bg1"/>
                </a:solidFill>
              </a:rPr>
              <a:t> </a:t>
            </a:r>
            <a:r>
              <a:rPr lang="pl-PL" sz="4800" dirty="0" err="1">
                <a:solidFill>
                  <a:schemeClr val="bg1"/>
                </a:solidFill>
              </a:rPr>
              <a:t>Voltage</a:t>
            </a:r>
            <a:r>
              <a:rPr lang="pl-PL" sz="4800" dirty="0">
                <a:solidFill>
                  <a:schemeClr val="bg1"/>
                </a:solidFill>
              </a:rPr>
              <a:t> Bluetooth)</a:t>
            </a:r>
          </a:p>
        </p:txBody>
      </p:sp>
      <p:sp>
        <p:nvSpPr>
          <p:cNvPr id="14" name="AutoShape 33" descr="rcm-1.1.10 (2268×403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" name="Prostokąt 16"/>
          <p:cNvSpPr>
            <a:spLocks noChangeArrowheads="1"/>
          </p:cNvSpPr>
          <p:nvPr/>
        </p:nvSpPr>
        <p:spPr bwMode="auto">
          <a:xfrm>
            <a:off x="1917081" y="17635949"/>
            <a:ext cx="4221693" cy="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4444" b="1" dirty="0">
                <a:solidFill>
                  <a:srgbClr val="0005DA"/>
                </a:solidFill>
              </a:rPr>
              <a:t>DOCUMENTS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80723" y="18895886"/>
            <a:ext cx="5935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pl-PL" altLang="pl-PL" sz="4800" u="sng" dirty="0">
                <a:solidFill>
                  <a:schemeClr val="bg1"/>
                </a:solidFill>
              </a:rPr>
              <a:t>Device </a:t>
            </a:r>
            <a:r>
              <a:rPr lang="pl-PL" altLang="pl-PL" sz="4800" u="sng" dirty="0" err="1">
                <a:solidFill>
                  <a:schemeClr val="bg1"/>
                </a:solidFill>
              </a:rPr>
              <a:t>components</a:t>
            </a:r>
            <a:r>
              <a:rPr lang="pl-PL" altLang="pl-PL" sz="4800" u="sng" dirty="0">
                <a:solidFill>
                  <a:schemeClr val="bg1"/>
                </a:solidFill>
              </a:rPr>
              <a:t>:</a:t>
            </a:r>
          </a:p>
          <a:p>
            <a:pPr algn="ctr" eaLnBrk="1" hangingPunct="1"/>
            <a:r>
              <a:rPr lang="pl-PL" altLang="pl-PL" sz="3600" u="sng" dirty="0" err="1">
                <a:solidFill>
                  <a:schemeClr val="bg1"/>
                </a:solidFill>
              </a:rPr>
              <a:t>Awards</a:t>
            </a:r>
            <a:r>
              <a:rPr lang="pl-PL" altLang="pl-PL" sz="3600" u="sng" dirty="0">
                <a:solidFill>
                  <a:schemeClr val="bg1"/>
                </a:solidFill>
              </a:rPr>
              <a:t> &amp; </a:t>
            </a:r>
            <a:r>
              <a:rPr lang="pl-PL" altLang="pl-PL" sz="3600" u="sng" dirty="0" err="1">
                <a:solidFill>
                  <a:schemeClr val="bg1"/>
                </a:solidFill>
              </a:rPr>
              <a:t>Patents</a:t>
            </a:r>
            <a:r>
              <a:rPr lang="pl-PL" altLang="pl-PL" sz="3600" u="sng" dirty="0">
                <a:solidFill>
                  <a:schemeClr val="bg1"/>
                </a:solidFill>
              </a:rPr>
              <a:t> </a:t>
            </a:r>
            <a:r>
              <a:rPr lang="pl-PL" altLang="pl-PL" sz="3600" u="sng" dirty="0" err="1">
                <a:solidFill>
                  <a:schemeClr val="bg1"/>
                </a:solidFill>
              </a:rPr>
              <a:t>Granted</a:t>
            </a:r>
            <a:endParaRPr lang="pl-PL" altLang="pl-PL" sz="3600" u="sng" dirty="0">
              <a:solidFill>
                <a:schemeClr val="bg1"/>
              </a:solidFill>
            </a:endParaRPr>
          </a:p>
          <a:p>
            <a:endParaRPr lang="pl-PL" sz="3600" dirty="0">
              <a:solidFill>
                <a:srgbClr val="003300"/>
              </a:solidFill>
            </a:endParaRPr>
          </a:p>
        </p:txBody>
      </p:sp>
      <p:sp>
        <p:nvSpPr>
          <p:cNvPr id="11" name="Strzałka w prawo z wcięciem 10"/>
          <p:cNvSpPr/>
          <p:nvPr/>
        </p:nvSpPr>
        <p:spPr bwMode="auto">
          <a:xfrm>
            <a:off x="18813448" y="22794501"/>
            <a:ext cx="2232174" cy="1546022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Strzałka w prawo z wcięciem 76"/>
          <p:cNvSpPr/>
          <p:nvPr/>
        </p:nvSpPr>
        <p:spPr bwMode="auto">
          <a:xfrm>
            <a:off x="12345121" y="23500481"/>
            <a:ext cx="2125981" cy="1642774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9" name="Obraz 78" descr="C:\_AGH_\_GRANTY\Lider_VI\Raporty\2016\11.jpg"/>
          <p:cNvPicPr/>
          <p:nvPr/>
        </p:nvPicPr>
        <p:blipFill>
          <a:blip r:embed="rId5" cstate="print"/>
          <a:srcRect l="8675" r="3615" b="15873"/>
          <a:stretch>
            <a:fillRect/>
          </a:stretch>
        </p:blipFill>
        <p:spPr bwMode="auto">
          <a:xfrm>
            <a:off x="15047376" y="21241265"/>
            <a:ext cx="3825693" cy="254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0649236" y="21262161"/>
            <a:ext cx="145557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>
                <a:solidFill>
                  <a:schemeClr val="bg1"/>
                </a:solidFill>
              </a:rPr>
              <a:t>single</a:t>
            </a:r>
          </a:p>
          <a:p>
            <a:r>
              <a:rPr lang="pl-PL" dirty="0">
                <a:solidFill>
                  <a:schemeClr val="bg1"/>
                </a:solidFill>
              </a:rPr>
              <a:t> sensor </a:t>
            </a:r>
          </a:p>
          <a:p>
            <a:r>
              <a:rPr lang="pl-PL" dirty="0">
                <a:solidFill>
                  <a:schemeClr val="bg1"/>
                </a:solidFill>
              </a:rPr>
              <a:t>             via sensor</a:t>
            </a:r>
          </a:p>
          <a:p>
            <a:r>
              <a:rPr lang="pl-PL" dirty="0">
                <a:solidFill>
                  <a:schemeClr val="bg1"/>
                </a:solidFill>
              </a:rPr>
              <a:t>                  matrix</a:t>
            </a:r>
            <a:endParaRPr lang="pl-PL" dirty="0">
              <a:solidFill>
                <a:srgbClr val="0005DA"/>
              </a:solidFill>
              <a:highlight>
                <a:srgbClr val="08F8ED"/>
              </a:highlight>
            </a:endParaRPr>
          </a:p>
          <a:p>
            <a:endParaRPr lang="pl-PL" dirty="0">
              <a:solidFill>
                <a:srgbClr val="0005DA"/>
              </a:solidFill>
              <a:highlight>
                <a:srgbClr val="08F8ED"/>
              </a:highlight>
            </a:endParaRPr>
          </a:p>
          <a:p>
            <a:r>
              <a:rPr lang="pl-PL" dirty="0">
                <a:highlight>
                  <a:srgbClr val="08F8ED"/>
                </a:highlight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87" y="25490265"/>
            <a:ext cx="2857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10873705" y="20064345"/>
            <a:ext cx="14717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pl-PL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pl-PL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pl-PL" sz="6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</a:t>
            </a:r>
            <a:r>
              <a:rPr lang="pl-PL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endParaRPr lang="pl-PL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2" name="Group 118"/>
          <p:cNvGrpSpPr>
            <a:grpSpLocks/>
          </p:cNvGrpSpPr>
          <p:nvPr/>
        </p:nvGrpSpPr>
        <p:grpSpPr bwMode="auto">
          <a:xfrm>
            <a:off x="16588613" y="6410677"/>
            <a:ext cx="3609305" cy="1317540"/>
            <a:chOff x="397" y="374"/>
            <a:chExt cx="20638" cy="3934"/>
          </a:xfrm>
          <a:solidFill>
            <a:srgbClr val="99FF33"/>
          </a:solidFill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  <a:reflection blurRad="342900" stA="98000" endPos="65000" dist="63500" dir="5400000" sy="-100000" algn="bl" rotWithShape="0"/>
          </a:effectLst>
        </p:grpSpPr>
        <p:sp>
          <p:nvSpPr>
            <p:cNvPr id="133" name="AutoShape 111"/>
            <p:cNvSpPr>
              <a:spLocks noChangeArrowheads="1"/>
            </p:cNvSpPr>
            <p:nvPr/>
          </p:nvSpPr>
          <p:spPr bwMode="auto">
            <a:xfrm>
              <a:off x="397" y="374"/>
              <a:ext cx="20638" cy="3344"/>
            </a:xfrm>
            <a:prstGeom prst="roundRect">
              <a:avLst>
                <a:gd name="adj" fmla="val 7889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schemeClr val="accent2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419" y="374"/>
              <a:ext cx="20616" cy="39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pl-PL" sz="4900" dirty="0">
                <a:latin typeface="Arial" charset="0"/>
                <a:cs typeface="+mn-cs"/>
              </a:endParaRPr>
            </a:p>
            <a:p>
              <a:pPr marL="282035" indent="-282035" algn="ctr" defTabSz="3662542" eaLnBrk="1" hangingPunct="1">
                <a:defRPr/>
              </a:pPr>
              <a:endParaRPr lang="pl-PL" sz="3300" dirty="0">
                <a:latin typeface="Arial" charset="0"/>
                <a:cs typeface="+mn-cs"/>
              </a:endParaRPr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20618174" y="5386832"/>
            <a:ext cx="3477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000AD6"/>
                </a:solidFill>
              </a:rPr>
              <a:t>INVENTORS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33909" y="8336276"/>
            <a:ext cx="480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err="1">
                <a:solidFill>
                  <a:srgbClr val="FFFF00"/>
                </a:solidFill>
              </a:rPr>
              <a:t>What</a:t>
            </a:r>
            <a:r>
              <a:rPr lang="pl-PL" b="1" u="sng" dirty="0">
                <a:solidFill>
                  <a:srgbClr val="FFFF00"/>
                </a:solidFill>
              </a:rPr>
              <a:t> for?</a:t>
            </a:r>
          </a:p>
        </p:txBody>
      </p:sp>
      <p:pic>
        <p:nvPicPr>
          <p:cNvPr id="25" name="Obraz 24" descr="Obraz zawierający niebo, osoba, mężczyzna, zewnętrzne&#10;&#10;Opis wygenerowany automatycznie">
            <a:extLst>
              <a:ext uri="{FF2B5EF4-FFF2-40B4-BE49-F238E27FC236}">
                <a16:creationId xmlns:a16="http://schemas.microsoft.com/office/drawing/2014/main" id="{0A182B66-E8AE-787A-87CD-C279BF39E2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482" y="8290892"/>
            <a:ext cx="2016989" cy="2042428"/>
          </a:xfrm>
          <a:prstGeom prst="rect">
            <a:avLst/>
          </a:prstGeom>
        </p:spPr>
      </p:pic>
      <p:sp>
        <p:nvSpPr>
          <p:cNvPr id="31" name="AutoShape 2">
            <a:extLst>
              <a:ext uri="{FF2B5EF4-FFF2-40B4-BE49-F238E27FC236}">
                <a16:creationId xmlns:a16="http://schemas.microsoft.com/office/drawing/2014/main" id="{9FE433B7-6362-CBA3-598E-FD6832AB4C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64687" y="18946739"/>
            <a:ext cx="29432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35088BE0-C777-DAB4-2C16-7D39F6F9F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72354" y="19077700"/>
            <a:ext cx="3038722" cy="14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DAEBE300-D186-7749-F828-8B1FBF39F3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8777" y="8018183"/>
            <a:ext cx="7142459" cy="13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40302DB4-757B-38E9-7C7F-99E6F7B45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3376" y="6449899"/>
            <a:ext cx="7155259" cy="170363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20521771" y="21157764"/>
            <a:ext cx="4810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to </a:t>
            </a:r>
            <a:r>
              <a:rPr lang="pl-PL" dirty="0" err="1">
                <a:solidFill>
                  <a:schemeClr val="bg1"/>
                </a:solidFill>
              </a:rPr>
              <a:t>portable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</a:rPr>
              <a:t>device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798792D-FBC7-85A1-ED12-87067C40EF19}"/>
              </a:ext>
            </a:extLst>
          </p:cNvPr>
          <p:cNvSpPr txBox="1"/>
          <p:nvPr/>
        </p:nvSpPr>
        <p:spPr>
          <a:xfrm flipH="1">
            <a:off x="12581879" y="8298944"/>
            <a:ext cx="59994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FF0000"/>
                </a:solidFill>
              </a:rPr>
              <a:t>P.443399</a:t>
            </a:r>
          </a:p>
          <a:p>
            <a:pPr algn="ctr"/>
            <a:r>
              <a:rPr lang="pl-PL" sz="4400" dirty="0">
                <a:solidFill>
                  <a:schemeClr val="bg1"/>
                </a:solidFill>
              </a:rPr>
              <a:t>Reg. 2023-01-02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60105FC-E140-D04A-2E08-6D22633209DA}"/>
              </a:ext>
            </a:extLst>
          </p:cNvPr>
          <p:cNvSpPr txBox="1"/>
          <p:nvPr/>
        </p:nvSpPr>
        <p:spPr>
          <a:xfrm>
            <a:off x="497" y="2884116"/>
            <a:ext cx="25923377" cy="3416320"/>
          </a:xfrm>
          <a:prstGeom prst="rect">
            <a:avLst/>
          </a:prstGeom>
          <a:solidFill>
            <a:srgbClr val="A0364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Breath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b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iomarkers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conversion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portable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device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for 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analyte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content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biomarker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concentration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analisis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a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nd 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computer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code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product</a:t>
            </a:r>
            <a:endParaRPr lang="pl-PL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9063A56C-7CAD-E30E-5D17-A11C6D77BEC5}"/>
              </a:ext>
            </a:extLst>
          </p:cNvPr>
          <p:cNvSpPr txBox="1"/>
          <p:nvPr/>
        </p:nvSpPr>
        <p:spPr>
          <a:xfrm>
            <a:off x="22531850" y="10690153"/>
            <a:ext cx="274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Dominik</a:t>
            </a:r>
          </a:p>
          <a:p>
            <a:r>
              <a:rPr lang="pl-PL" sz="4000" b="1" dirty="0">
                <a:solidFill>
                  <a:schemeClr val="bg1"/>
                </a:solidFill>
              </a:rPr>
              <a:t>Grochala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118FD2DF-8D8B-D6B4-C070-4845B274692C}"/>
              </a:ext>
            </a:extLst>
          </p:cNvPr>
          <p:cNvSpPr txBox="1"/>
          <p:nvPr/>
        </p:nvSpPr>
        <p:spPr>
          <a:xfrm>
            <a:off x="1948724" y="324725"/>
            <a:ext cx="189662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u="sng" dirty="0">
                <a:solidFill>
                  <a:srgbClr val="A03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16th International </a:t>
            </a:r>
            <a:r>
              <a:rPr lang="pl-PL" sz="6000" b="1" u="sng" dirty="0" err="1">
                <a:solidFill>
                  <a:srgbClr val="A03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Invention</a:t>
            </a:r>
            <a:r>
              <a:rPr lang="pl-PL" sz="6000" b="1" u="sng" dirty="0">
                <a:solidFill>
                  <a:srgbClr val="A03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6000" b="1" u="sng" dirty="0" err="1">
                <a:solidFill>
                  <a:srgbClr val="A03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pl-PL" sz="6000" b="1" u="sng" dirty="0">
                <a:solidFill>
                  <a:srgbClr val="A03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Show          </a:t>
            </a:r>
            <a:r>
              <a:rPr lang="pl-PL" sz="6600" b="1" u="sng" dirty="0">
                <a:solidFill>
                  <a:srgbClr val="A03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Katowice    24-25 May 2023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9100F19F-D6D4-506C-D70C-104220725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50824" y="432472"/>
            <a:ext cx="4956529" cy="1609482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id="{EBC5425C-C14A-3348-FA50-917A5E1F5020}"/>
              </a:ext>
            </a:extLst>
          </p:cNvPr>
          <p:cNvSpPr txBox="1"/>
          <p:nvPr/>
        </p:nvSpPr>
        <p:spPr>
          <a:xfrm>
            <a:off x="16817940" y="6734699"/>
            <a:ext cx="337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0005DA"/>
                </a:solidFill>
              </a:rPr>
              <a:t>INVENTORS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72508D7-E55A-FC03-52BB-CAC0D8B0B1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6358" y="10522802"/>
            <a:ext cx="1960463" cy="1936843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D4207197-FCB0-54AD-C616-A38916B60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99929" y="24425919"/>
            <a:ext cx="7391400" cy="54578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003A958-8ABB-5689-A6D4-E7F74A0308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21" y="307104"/>
            <a:ext cx="2080555" cy="24501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5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5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386</Words>
  <Application>Microsoft Office PowerPoint</Application>
  <PresentationFormat>Niestandardowy</PresentationFormat>
  <Paragraphs>69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Arial</vt:lpstr>
      <vt:lpstr>Calibri</vt:lpstr>
      <vt:lpstr>Projekt domyślny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portable</dc:creator>
  <cp:lastModifiedBy>marszale@agh.edu.pl</cp:lastModifiedBy>
  <cp:revision>257</cp:revision>
  <cp:lastPrinted>2013-09-10T07:36:48Z</cp:lastPrinted>
  <dcterms:created xsi:type="dcterms:W3CDTF">2008-07-21T15:31:49Z</dcterms:created>
  <dcterms:modified xsi:type="dcterms:W3CDTF">2023-05-03T12:34:41Z</dcterms:modified>
</cp:coreProperties>
</file>