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79975"/>
  <p:notesSz cx="6797675" cy="9926638"/>
  <p:defaultTextStyle>
    <a:defPPr>
      <a:defRPr lang="en-US"/>
    </a:defPPr>
    <a:lvl1pPr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TLJYL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0"/>
  </p:normalViewPr>
  <p:slideViewPr>
    <p:cSldViewPr>
      <p:cViewPr varScale="1">
        <p:scale>
          <a:sx n="36" d="100"/>
          <a:sy n="36" d="100"/>
        </p:scale>
        <p:origin x="-4446" y="-10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299154-3B30-4529-AA25-0758C6CBE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04" cy="498071"/>
          </a:xfrm>
          <a:prstGeom prst="rect">
            <a:avLst/>
          </a:prstGeom>
        </p:spPr>
        <p:txBody>
          <a:bodyPr vert="horz" lIns="99724" tIns="49862" rIns="99724" bIns="49862" rtlCol="0"/>
          <a:lstStyle>
            <a:lvl1pPr algn="l" defTabSz="1004171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699C6F-77FE-4230-805F-FDA3CB8FA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28" y="0"/>
            <a:ext cx="2945604" cy="498071"/>
          </a:xfrm>
          <a:prstGeom prst="rect">
            <a:avLst/>
          </a:prstGeom>
        </p:spPr>
        <p:txBody>
          <a:bodyPr vert="horz" lIns="99724" tIns="49862" rIns="99724" bIns="49862" rtlCol="0"/>
          <a:lstStyle>
            <a:lvl1pPr algn="r" defTabSz="1004171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C0F7494-856E-483C-B8E7-82258DC41CAA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037AE7E-DD1C-4E07-A041-47C68F7F8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9838"/>
            <a:ext cx="23653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24" tIns="49862" rIns="99724" bIns="498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714614F-C5C0-49DE-B440-5417EDC47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13" y="4777413"/>
            <a:ext cx="5438249" cy="3908597"/>
          </a:xfrm>
          <a:prstGeom prst="rect">
            <a:avLst/>
          </a:prstGeom>
        </p:spPr>
        <p:txBody>
          <a:bodyPr vert="horz" lIns="99724" tIns="49862" rIns="99724" bIns="498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B4F117-7CBF-4338-8B7E-D3E17320F5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567"/>
            <a:ext cx="2945604" cy="498071"/>
          </a:xfrm>
          <a:prstGeom prst="rect">
            <a:avLst/>
          </a:prstGeom>
        </p:spPr>
        <p:txBody>
          <a:bodyPr vert="horz" lIns="99724" tIns="49862" rIns="99724" bIns="49862" rtlCol="0" anchor="b"/>
          <a:lstStyle>
            <a:lvl1pPr algn="l" defTabSz="1004171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9861B9-E62A-49A3-903F-6F3687BD8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28" y="9428567"/>
            <a:ext cx="2945604" cy="498071"/>
          </a:xfrm>
          <a:prstGeom prst="rect">
            <a:avLst/>
          </a:prstGeom>
        </p:spPr>
        <p:txBody>
          <a:bodyPr vert="horz" wrap="square" lIns="99724" tIns="49862" rIns="99724" bIns="498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FC08882-869C-4D81-B128-D2C25DC80D8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542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B84BBB4E-A6C4-464E-A080-320640F6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2502C264-C929-4C1E-ACE4-717036547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B8D9748E-399E-46CE-AD8F-0D539ECF7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52699" indent="-97192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88768" indent="-7775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44275" indent="-7775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99782" indent="-77753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55289" indent="-77753" defTabSz="100377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10797" indent="-77753" defTabSz="100377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166304" indent="-77753" defTabSz="100377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21811" indent="-77753" defTabSz="100377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10D6CB-95AE-4A4C-AFB5-F0C9A24AC53C}" type="slidenum">
              <a:rPr lang="en-US" altLang="pl-PL" sz="1300"/>
              <a:pPr/>
              <a:t>1</a:t>
            </a:fld>
            <a:endParaRPr lang="en-US" altLang="pl-PL" sz="1300"/>
          </a:p>
        </p:txBody>
      </p:sp>
    </p:spTree>
    <p:extLst>
      <p:ext uri="{BB962C8B-B14F-4D97-AF65-F5344CB8AC3E}">
        <p14:creationId xmlns:p14="http://schemas.microsoft.com/office/powerpoint/2010/main" val="2734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3BE14-1281-4376-B611-5A55A3BD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61C1-28E0-44AB-B1DA-17463183EA15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EBAC9-19F4-439A-927C-B235CE8A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F738EC-308E-4B31-BED5-4D0B6A5C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DFA6-EA6C-4FB4-8BAB-102D21F158D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817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2B226-7444-49D1-9912-864CF92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B2B7-B786-4C9A-B6B5-1449F5BA592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57380-B16A-4826-BC2C-7624D9AD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5FC81-47AF-496B-9FDA-048FACF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F50E-178E-4F46-8DDD-9ECB6835B6A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28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6F2E5-71FE-4D18-8970-24A3658D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3255-D7DF-4531-A5C3-B32FBF7F4DE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E0F54-A1F3-4834-9D27-86A58BF4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7B868-F32C-4C8C-893B-586A65B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881D2-1CE6-423E-917B-C404BB505A8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829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D123A6-E7F1-4107-91BD-50DA5904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83C-7D68-4D1E-B6C7-73F7B3C227E6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05BB4C-40B4-4131-814C-14C07B6B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71BE-D4BC-4710-82BB-2791C1FB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0B33-EAF9-4C2A-B6BE-1A969EDE2AA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4140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B4A4E6-6310-4048-9C59-B777FCC5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7C5-23B2-4D03-9F7B-777B209FBF55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73EC3-6B38-443B-99E1-8412A1F1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181A5-782C-4F09-9FF4-1681555C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5769-5879-4E77-BDE9-16B65C212AC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86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61F6072-E808-4464-9390-43764C07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4AB2-F902-4688-8180-9A3E244B783F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2B3812-227C-491B-81AE-5EE1D206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2A3CFA2-D520-4DEC-A5C1-92BE5220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8B76C-9680-4712-B72C-5D62A6909B7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314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E2CBD8E-7749-4867-A516-DA0FB7AF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E6FE-A6F3-4D4E-9D33-D206D90902C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A9F3A75-4F56-4B32-BB10-1B8E8C28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D874AA5-2274-4E6F-B0C5-C022AE7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E2E9-C5A7-41C7-BF43-B10E2D4FBDD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162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9E31073-A341-4191-8795-87B1B12F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ECFD-43A3-48C9-8607-42E80FE7C7D6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2352F46-5271-437D-8802-AA2E5BF4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6FF5480-6A5C-4386-A706-1CF243F2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15D88-D1E3-4283-81C8-2921CB6A66B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265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9AB6A2E-217B-4574-9435-46639E1F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038D-AC28-4D15-9A25-D045820B602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E2D03DC-9514-46C2-9F58-BC160726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A94C53E-915E-4024-8220-4038DF60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A5D8-7AB7-4E57-A4C9-2191D118E45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722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168953-F0DA-47C2-9E79-B574FCE6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B715-B437-4C0C-8252-221A7F8B35AC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FA44FC-8FE3-4CE3-BE28-10BDA440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CC1BBD-B4A8-4C8F-BE30-A731AE6F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486C-80E8-4EB7-9E86-9DEA555B6EE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651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2BC5095-5070-4EA2-BEB7-B4B12B88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8FDE-3082-4D9A-84FF-7209F0BD8C6B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A95CCA-67D3-44AE-B846-6E7CAFC0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FE0368-BA66-4BA6-9C61-5104ACD0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EB08F-F660-438A-8305-0B73D43043E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972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90658A8-53DB-4AEE-9FF7-066F3651D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5C42160-9F1C-4BD6-B353-DA50F8068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8E5B1-90AE-4262-96F6-B8766C742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61AD6-4A9C-4A0B-BB5B-C1A1AE133E33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A124B-1460-4F9B-A1B6-CB5F80D0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95FA4-6920-402A-95A0-C3B00B7B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</a:defRPr>
            </a:lvl1pPr>
          </a:lstStyle>
          <a:p>
            <a:fld id="{2A6C275A-B2EE-4C5F-81C6-F7C8B8DBB4F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jpeg"/><Relationship Id="rId10" Type="http://schemas.openxmlformats.org/officeDocument/2006/relationships/image" Target="../media/image8.tm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8FBBF18-1CE9-46F7-B209-6E0EB26CC771}"/>
              </a:ext>
            </a:extLst>
          </p:cNvPr>
          <p:cNvSpPr/>
          <p:nvPr/>
        </p:nvSpPr>
        <p:spPr>
          <a:xfrm>
            <a:off x="0" y="0"/>
            <a:ext cx="21386800" cy="43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0" name="AutoShape 4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2987FB93-C025-42C0-99B5-716FE1D6F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1" name="AutoShape 6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995CFD70-5530-4A0F-9D48-F14935952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2" name="AutoShape 8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3F25884F-0A49-4496-A28E-4CEEE196A8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8644A41-D04D-45C5-A00C-395B976B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300" y="872900"/>
            <a:ext cx="12850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sz="5400" b="1" dirty="0">
                <a:latin typeface="Arial Black" panose="020B0A04020102020204" pitchFamily="34" charset="0"/>
              </a:rPr>
              <a:t>Hybrydowy system zraszania do redukcji zapylenia i stężenia metanu typu KOMAG-HR</a:t>
            </a:r>
            <a:endParaRPr lang="en-US" altLang="pl-PL" sz="5400" b="1" dirty="0">
              <a:latin typeface="Arial Black" panose="020B0A04020102020204" pitchFamily="34" charset="0"/>
            </a:endParaRPr>
          </a:p>
        </p:txBody>
      </p:sp>
      <p:sp>
        <p:nvSpPr>
          <p:cNvPr id="2059" name="TextBox 7">
            <a:extLst>
              <a:ext uri="{FF2B5EF4-FFF2-40B4-BE49-F238E27FC236}">
                <a16:creationId xmlns:a16="http://schemas.microsoft.com/office/drawing/2014/main" xmlns="" id="{4B446B5D-7804-4459-994B-1FD47CC4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6" y="4336600"/>
            <a:ext cx="202728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sz="3200" b="1" dirty="0"/>
              <a:t>System zraszania KOMAG-HR, służy do redukcji zapylenia generowanego do wyrobiska podczas urabiania węgla oraz redukcji stężenia metanu uwalnianego z górotworu. System przeznaczony jest do podziemnych ścianowych wyrobisk górniczych urabianych techniką ścianową., powodującą powstawanie cząstek pyłu.</a:t>
            </a:r>
            <a:endParaRPr lang="pl-PL" altLang="pl-PL" sz="3200" b="1" dirty="0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xmlns="" id="{1FF04ED3-D70D-4E56-9259-9EBF0528B208}"/>
              </a:ext>
            </a:extLst>
          </p:cNvPr>
          <p:cNvSpPr txBox="1"/>
          <p:nvPr/>
        </p:nvSpPr>
        <p:spPr>
          <a:xfrm>
            <a:off x="8715947" y="6225268"/>
            <a:ext cx="11902562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/>
              <a:t>Parametry </a:t>
            </a:r>
            <a:r>
              <a:rPr lang="pl-PL" sz="4000" b="1" dirty="0" smtClean="0"/>
              <a:t>systemu</a:t>
            </a:r>
          </a:p>
          <a:p>
            <a:r>
              <a:rPr lang="pl-PL" sz="2800" dirty="0"/>
              <a:t>Parametry zasilania magistrali wody i sprężonego powietrza hybrydowego systemu do redukcji zapylenia i stężenia metanu typu KOMAG-HR: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ciśnienie </a:t>
            </a:r>
            <a:r>
              <a:rPr lang="pl-PL" sz="2800" dirty="0"/>
              <a:t>zasilania wody: 	p=6,0-10 </a:t>
            </a:r>
            <a:r>
              <a:rPr lang="pl-PL" sz="2800" dirty="0" err="1"/>
              <a:t>MPa</a:t>
            </a:r>
            <a:r>
              <a:rPr lang="pl-PL" sz="2800" dirty="0"/>
              <a:t>, (p=0,4-1,6 </a:t>
            </a:r>
            <a:r>
              <a:rPr lang="pl-PL" sz="2800" dirty="0" err="1" smtClean="0"/>
              <a:t>Mpa</a:t>
            </a:r>
            <a:r>
              <a:rPr lang="pl-PL" sz="2800" dirty="0" smtClean="0"/>
              <a:t>)</a:t>
            </a:r>
            <a:endParaRPr lang="pl-PL" sz="2800" dirty="0"/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ciśnienie zasilania powietrza: 	p=0,3-0,70 </a:t>
            </a:r>
            <a:r>
              <a:rPr lang="pl-PL" sz="2800" dirty="0" err="1"/>
              <a:t>MPa</a:t>
            </a:r>
            <a:r>
              <a:rPr lang="pl-PL" sz="2800" dirty="0" smtClean="0"/>
              <a:t>,</a:t>
            </a:r>
          </a:p>
          <a:p>
            <a:r>
              <a:rPr lang="pl-PL" sz="2800" dirty="0"/>
              <a:t>Parametry pracy wody i sprężonego powietrza, pojedynczej baterii zraszającej (powietrzno-wodnej – 3 dysze):</a:t>
            </a:r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typ dysz		</a:t>
            </a:r>
            <a:r>
              <a:rPr lang="pl-PL" sz="2800" dirty="0" smtClean="0"/>
              <a:t>STK-2SC</a:t>
            </a:r>
            <a:endParaRPr lang="pl-PL" sz="2800" dirty="0"/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kąt rozpylania		</a:t>
            </a:r>
            <a:r>
              <a:rPr lang="pl-PL" sz="2800" dirty="0" smtClean="0"/>
              <a:t>30º</a:t>
            </a:r>
            <a:endParaRPr lang="pl-PL" sz="2800" dirty="0"/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zużycie wody: 		</a:t>
            </a:r>
            <a:r>
              <a:rPr lang="pl-PL" sz="2800" dirty="0" err="1" smtClean="0"/>
              <a:t>Qmax</a:t>
            </a:r>
            <a:r>
              <a:rPr lang="pl-PL" sz="2800" dirty="0"/>
              <a:t>= 2,5-2,8 dm</a:t>
            </a:r>
            <a:r>
              <a:rPr lang="pl-PL" sz="2800" baseline="30000" dirty="0"/>
              <a:t>3</a:t>
            </a:r>
            <a:r>
              <a:rPr lang="pl-PL" sz="2800" dirty="0"/>
              <a:t>/min </a:t>
            </a:r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zużycie powietrza: 	</a:t>
            </a:r>
            <a:r>
              <a:rPr lang="pl-PL" sz="2800" dirty="0" err="1" smtClean="0"/>
              <a:t>Qmax</a:t>
            </a:r>
            <a:r>
              <a:rPr lang="pl-PL" sz="2800" dirty="0"/>
              <a:t>= 12,5-15,0 Nm</a:t>
            </a:r>
            <a:r>
              <a:rPr lang="pl-PL" sz="2800" baseline="30000" dirty="0"/>
              <a:t>3</a:t>
            </a:r>
            <a:r>
              <a:rPr lang="pl-PL" sz="2800" dirty="0"/>
              <a:t>/h </a:t>
            </a:r>
          </a:p>
          <a:p>
            <a:r>
              <a:rPr lang="pl-PL" sz="2800" dirty="0" smtClean="0"/>
              <a:t>Parametry </a:t>
            </a:r>
            <a:r>
              <a:rPr lang="pl-PL" sz="2800" dirty="0"/>
              <a:t>pracy pojedynczej dyszy zraszającej (wodnej):</a:t>
            </a:r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typ dysz		</a:t>
            </a:r>
            <a:r>
              <a:rPr lang="pl-PL" sz="2800" dirty="0" smtClean="0"/>
              <a:t>FBB-M24x1,5</a:t>
            </a:r>
            <a:endParaRPr lang="pl-PL" sz="2800" dirty="0"/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kąt rozpylania		</a:t>
            </a:r>
            <a:r>
              <a:rPr lang="pl-PL" sz="2800" dirty="0" smtClean="0"/>
              <a:t>65º</a:t>
            </a:r>
            <a:endParaRPr lang="pl-PL" sz="2800" dirty="0"/>
          </a:p>
          <a:p>
            <a:pPr marL="457200" lvl="0" indent="-457200" fontAlgn="auto">
              <a:buFont typeface="Arial" panose="020B0604020202020204" pitchFamily="34" charset="0"/>
              <a:buChar char="•"/>
            </a:pPr>
            <a:r>
              <a:rPr lang="pl-PL" sz="2800" dirty="0"/>
              <a:t>zużycie wody: 		</a:t>
            </a:r>
            <a:r>
              <a:rPr lang="pl-PL" sz="2800" dirty="0" err="1" smtClean="0"/>
              <a:t>Qmax</a:t>
            </a:r>
            <a:r>
              <a:rPr lang="pl-PL" sz="2800" dirty="0"/>
              <a:t>= 8,0-12,0 dm</a:t>
            </a:r>
            <a:r>
              <a:rPr lang="pl-PL" sz="2800" baseline="30000" dirty="0"/>
              <a:t>3</a:t>
            </a:r>
            <a:r>
              <a:rPr lang="pl-PL" sz="2800" dirty="0"/>
              <a:t>/min 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xmlns="" id="{E2BC5008-A42A-45C5-B26A-AE4EAEF5AC46}"/>
              </a:ext>
            </a:extLst>
          </p:cNvPr>
          <p:cNvSpPr txBox="1"/>
          <p:nvPr/>
        </p:nvSpPr>
        <p:spPr>
          <a:xfrm>
            <a:off x="321246" y="6234657"/>
            <a:ext cx="7707857" cy="76020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smtClean="0">
                <a:latin typeface="+mn-lt"/>
              </a:rPr>
              <a:t>Innowacyjność</a:t>
            </a:r>
          </a:p>
          <a:p>
            <a:pPr algn="just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Rozwiązanie hybrydowego systemu KOMAG-HR wyposażone jest dwa zintegrowane typy podsystemów zraszających zlokalizowanych wzdłuż całego wyrobiska ścianowego: </a:t>
            </a:r>
            <a:r>
              <a:rPr lang="pl-PL" sz="2800" dirty="0" err="1">
                <a:solidFill>
                  <a:schemeClr val="tx1"/>
                </a:solidFill>
                <a:cs typeface="Arial" panose="020B0604020202020204" pitchFamily="34" charset="0"/>
              </a:rPr>
              <a:t>powietrzno</a:t>
            </a: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–wodny (kilka szt. baterii) oraz sektorowy (dysze pod każdą sekcją grupowane w sektory). </a:t>
            </a:r>
          </a:p>
          <a:p>
            <a:pPr algn="just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Wytworzone przez baterie powietrzno-wodne strumienie zraszające kierowane są do przestrzeni urabiania kombajnu, redukując w ten sposób pył unoszony w przepływającym powietrzu. </a:t>
            </a:r>
          </a:p>
          <a:p>
            <a:pPr algn="just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cs typeface="Arial" panose="020B0604020202020204" pitchFamily="34" charset="0"/>
              </a:rPr>
              <a:t>Z kolei dysze wodne (wchodzące w skład zraszania sektorowego) skierowane są w stronę ociosu, w celu zmniejszenia stężenia metanu wydostającego się z czoła ściany podczas urabiania. Zabudowa oraz praca każdego z podsystemów uwarunkowana jest sposobem prowadzenia eksploatacji. </a:t>
            </a:r>
          </a:p>
        </p:txBody>
      </p:sp>
      <p:sp>
        <p:nvSpPr>
          <p:cNvPr id="2066" name="Rectangle 13">
            <a:extLst>
              <a:ext uri="{FF2B5EF4-FFF2-40B4-BE49-F238E27FC236}">
                <a16:creationId xmlns:a16="http://schemas.microsoft.com/office/drawing/2014/main" xmlns="" id="{7C5F2CBC-C265-4CDD-BCE4-D8952E15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29" name="Picture 5" descr="Elektron">
            <a:extLst>
              <a:ext uri="{FF2B5EF4-FFF2-40B4-BE49-F238E27FC236}">
                <a16:creationId xmlns:a16="http://schemas.microsoft.com/office/drawing/2014/main" xmlns="" id="{E10D7806-A6B3-4DD6-8F41-16E66E8C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4634" r="78581" b="9448"/>
          <a:stretch/>
        </p:blipFill>
        <p:spPr bwMode="auto">
          <a:xfrm>
            <a:off x="17762496" y="232835"/>
            <a:ext cx="2764533" cy="19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6266766-E3E4-4530-AEE0-E5FFF705963B}"/>
              </a:ext>
            </a:extLst>
          </p:cNvPr>
          <p:cNvSpPr/>
          <p:nvPr/>
        </p:nvSpPr>
        <p:spPr>
          <a:xfrm>
            <a:off x="148048" y="2869101"/>
            <a:ext cx="4802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Instytut Techniki Górniczej </a:t>
            </a:r>
          </a:p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KOMAG</a:t>
            </a:r>
            <a:endParaRPr lang="en-US" sz="3200" b="1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xmlns="" id="{935DF99A-2CEF-4547-8D00-7A566FE203D4}"/>
              </a:ext>
            </a:extLst>
          </p:cNvPr>
          <p:cNvSpPr txBox="1"/>
          <p:nvPr/>
        </p:nvSpPr>
        <p:spPr>
          <a:xfrm>
            <a:off x="307975" y="19892515"/>
            <a:ext cx="7721128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atin typeface="+mn-lt"/>
              </a:rPr>
              <a:t>Komercjalizacja rozwiązania</a:t>
            </a:r>
          </a:p>
          <a:p>
            <a:pPr algn="just"/>
            <a:r>
              <a:rPr lang="pl-PL" sz="2800" dirty="0" smtClean="0"/>
              <a:t>System, w dwóch egzemplarzach </a:t>
            </a:r>
            <a:r>
              <a:rPr lang="pl-PL" sz="2800" dirty="0"/>
              <a:t>wdrożony został w KWK Budryk JSW S.A. gdzie w znaczący sposób wpłynął na poprawę bezpieczeństwa i warunków pracy załóg </a:t>
            </a:r>
            <a:r>
              <a:rPr lang="pl-PL" sz="2800" dirty="0" smtClean="0"/>
              <a:t>górniczych. Prowadzone </a:t>
            </a:r>
            <a:r>
              <a:rPr lang="pl-PL" sz="2800" dirty="0"/>
              <a:t>są prace mające na celu wdrożenie rozwiązania w pozostałych kopalniach JSW S.A. oraz zakładach górniczych innych spółek wydobywających węgiel na terenie RP. 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BF4186F9-CFAA-44F9-95E0-CC1C67A88A13}"/>
              </a:ext>
            </a:extLst>
          </p:cNvPr>
          <p:cNvSpPr/>
          <p:nvPr/>
        </p:nvSpPr>
        <p:spPr>
          <a:xfrm>
            <a:off x="16598054" y="2376659"/>
            <a:ext cx="5096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Firma Innowacyjno-Wdrożeniowa</a:t>
            </a:r>
          </a:p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ELEKTRON</a:t>
            </a:r>
            <a:endParaRPr lang="en-US" sz="3200" b="1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406D9EE9-4D4B-4B72-9D36-C0F2FBB3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192" y="19892515"/>
            <a:ext cx="11797317" cy="415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4000" b="1" dirty="0">
                <a:latin typeface="+mn-lt"/>
              </a:rPr>
              <a:t>Zastosowane wynalazki</a:t>
            </a:r>
          </a:p>
          <a:p>
            <a:pPr algn="just" eaLnBrk="1" hangingPunct="1"/>
            <a:r>
              <a:rPr lang="pl-PL" sz="2800" dirty="0"/>
              <a:t>Wynalazki zgłoszone do UP RP: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sz="2800" dirty="0"/>
              <a:t>P.440991</a:t>
            </a:r>
            <a:r>
              <a:rPr lang="pl-PL" sz="2800" dirty="0" smtClean="0"/>
              <a:t> </a:t>
            </a:r>
            <a:r>
              <a:rPr lang="pl-PL" sz="2800" dirty="0"/>
              <a:t>Sposób oraz instalacja do redukcji zapylenia i usuwania lokalnych nagromadzeń metanu w wyrobisku </a:t>
            </a:r>
            <a:r>
              <a:rPr lang="pl-PL" sz="2800" dirty="0" smtClean="0"/>
              <a:t>ścianowym (</a:t>
            </a:r>
            <a:r>
              <a:rPr lang="pl-PL" sz="2800" dirty="0"/>
              <a:t>uprawniony ITG </a:t>
            </a:r>
            <a:r>
              <a:rPr lang="pl-PL" sz="2800" dirty="0" smtClean="0"/>
              <a:t>KOMAG)</a:t>
            </a:r>
          </a:p>
          <a:p>
            <a:pPr algn="just" eaLnBrk="1" hangingPunct="1"/>
            <a:r>
              <a:rPr lang="pl-PL" altLang="pl-PL" sz="2800" dirty="0" smtClean="0">
                <a:latin typeface="+mn-lt"/>
              </a:rPr>
              <a:t>Ponadto </a:t>
            </a:r>
            <a:r>
              <a:rPr lang="pl-PL" altLang="pl-PL" sz="2800" dirty="0">
                <a:latin typeface="+mn-lt"/>
              </a:rPr>
              <a:t>zastosowano niżej wymienione  patenty (</a:t>
            </a:r>
            <a:r>
              <a:rPr lang="pl-PL" sz="2800" dirty="0"/>
              <a:t>uprawniony ITG KOMAG):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Patent</a:t>
            </a:r>
            <a:r>
              <a:rPr lang="pl-PL" sz="2800" dirty="0"/>
              <a:t>: PL224886 - Sposób oraz instalacja zraszania powietrzno-wodnego w wyrobisku ścianowym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Patent</a:t>
            </a:r>
            <a:r>
              <a:rPr lang="pl-PL" sz="2800" dirty="0"/>
              <a:t>: PL223893 - Samoczyszcząca dwuczynnikowa dysza </a:t>
            </a:r>
            <a:r>
              <a:rPr lang="pl-PL" sz="2800" dirty="0" smtClean="0"/>
              <a:t>zraszająca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Patent: PL221151 - Dwuczynnikowa dysza </a:t>
            </a:r>
            <a:r>
              <a:rPr lang="pl-PL" sz="2800" dirty="0" smtClean="0"/>
              <a:t>zraszająca</a:t>
            </a:r>
            <a:endParaRPr lang="pl-PL" sz="2800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1" y="387023"/>
            <a:ext cx="3104340" cy="2393446"/>
          </a:xfrm>
          <a:prstGeom prst="rect">
            <a:avLst/>
          </a:prstGeom>
        </p:spPr>
      </p:pic>
      <p:pic>
        <p:nvPicPr>
          <p:cNvPr id="27" name="Obraz 2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18338" r="12388" b="2828"/>
          <a:stretch/>
        </p:blipFill>
        <p:spPr bwMode="auto">
          <a:xfrm>
            <a:off x="11979806" y="13318839"/>
            <a:ext cx="8562270" cy="504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419907"/>
            <a:ext cx="7721128" cy="496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47" y="24212995"/>
            <a:ext cx="6729981" cy="558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/>
          <a:stretch/>
        </p:blipFill>
        <p:spPr>
          <a:xfrm>
            <a:off x="15754048" y="24151347"/>
            <a:ext cx="4772981" cy="554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72" y="15211995"/>
            <a:ext cx="4929781" cy="4315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2" y="24171453"/>
            <a:ext cx="7059786" cy="566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załka zakrzywiona w dół 4"/>
          <p:cNvSpPr/>
          <p:nvPr/>
        </p:nvSpPr>
        <p:spPr>
          <a:xfrm rot="9072045">
            <a:off x="12864689" y="17441846"/>
            <a:ext cx="4415578" cy="1478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302</Words>
  <Application>Microsoft Office PowerPoint</Application>
  <PresentationFormat>Niestandardowy</PresentationFormat>
  <Paragraphs>33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</dc:creator>
  <cp:lastModifiedBy>Michał Siegmund</cp:lastModifiedBy>
  <cp:revision>142</cp:revision>
  <cp:lastPrinted>2022-04-28T10:51:50Z</cp:lastPrinted>
  <dcterms:created xsi:type="dcterms:W3CDTF">2013-02-11T11:53:56Z</dcterms:created>
  <dcterms:modified xsi:type="dcterms:W3CDTF">2022-04-28T10:52:36Z</dcterms:modified>
</cp:coreProperties>
</file>