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21386800" cy="30279975"/>
  <p:notesSz cx="9926638" cy="14355763"/>
  <p:defaultTextStyle>
    <a:defPPr>
      <a:defRPr lang="en-US"/>
    </a:defPPr>
    <a:lvl1pPr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1474788" indent="-1017588"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2951163" indent="-2036763"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4427538" indent="-3055938"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5903913" indent="-4075113"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TLJYL" initials="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D1D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0" autoAdjust="0"/>
    <p:restoredTop sz="94660"/>
  </p:normalViewPr>
  <p:slideViewPr>
    <p:cSldViewPr>
      <p:cViewPr>
        <p:scale>
          <a:sx n="66" d="100"/>
          <a:sy n="66" d="100"/>
        </p:scale>
        <p:origin x="-2478" y="3888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8299154-3B30-4529-AA25-0758C6CBE9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463" cy="720303"/>
          </a:xfrm>
          <a:prstGeom prst="rect">
            <a:avLst/>
          </a:prstGeom>
        </p:spPr>
        <p:txBody>
          <a:bodyPr vert="horz" lIns="144789" tIns="72395" rIns="144789" bIns="72395" rtlCol="0"/>
          <a:lstStyle>
            <a:lvl1pPr algn="l" defTabSz="1457956" eaLnBrk="1" fontAlgn="auto" hangingPunct="1">
              <a:spcBef>
                <a:spcPts val="0"/>
              </a:spcBef>
              <a:spcAft>
                <a:spcPts val="0"/>
              </a:spcAft>
              <a:defRPr sz="1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1699C6F-77FE-4230-805F-FDA3CB8FA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2776" y="1"/>
            <a:ext cx="4301463" cy="720303"/>
          </a:xfrm>
          <a:prstGeom prst="rect">
            <a:avLst/>
          </a:prstGeom>
        </p:spPr>
        <p:txBody>
          <a:bodyPr vert="horz" lIns="144789" tIns="72395" rIns="144789" bIns="72395" rtlCol="0"/>
          <a:lstStyle>
            <a:lvl1pPr algn="r" defTabSz="1457956" eaLnBrk="1" fontAlgn="auto" hangingPunct="1">
              <a:spcBef>
                <a:spcPts val="0"/>
              </a:spcBef>
              <a:spcAft>
                <a:spcPts val="0"/>
              </a:spcAft>
              <a:defRPr sz="1900">
                <a:latin typeface="+mn-lt"/>
              </a:defRPr>
            </a:lvl1pPr>
          </a:lstStyle>
          <a:p>
            <a:pPr>
              <a:defRPr/>
            </a:pPr>
            <a:fld id="{2C0F7494-856E-483C-B8E7-82258DC41CAA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B037AE7E-DD1C-4E07-A041-47C68F7F84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1792288"/>
            <a:ext cx="3424238" cy="4846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4789" tIns="72395" rIns="144789" bIns="7239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5714614F-C5C0-49DE-B440-5417EDC47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585" y="6909027"/>
            <a:ext cx="7941470" cy="5652558"/>
          </a:xfrm>
          <a:prstGeom prst="rect">
            <a:avLst/>
          </a:prstGeom>
        </p:spPr>
        <p:txBody>
          <a:bodyPr vert="horz" lIns="144789" tIns="72395" rIns="144789" bIns="7239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B4F117-7CBF-4338-8B7E-D3E17320F5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13635461"/>
            <a:ext cx="4301463" cy="720303"/>
          </a:xfrm>
          <a:prstGeom prst="rect">
            <a:avLst/>
          </a:prstGeom>
        </p:spPr>
        <p:txBody>
          <a:bodyPr vert="horz" lIns="144789" tIns="72395" rIns="144789" bIns="72395" rtlCol="0" anchor="b"/>
          <a:lstStyle>
            <a:lvl1pPr algn="l" defTabSz="1457956" eaLnBrk="1" fontAlgn="auto" hangingPunct="1">
              <a:spcBef>
                <a:spcPts val="0"/>
              </a:spcBef>
              <a:spcAft>
                <a:spcPts val="0"/>
              </a:spcAft>
              <a:defRPr sz="1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9861B9-E62A-49A3-903F-6F3687BD8C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2776" y="13635461"/>
            <a:ext cx="4301463" cy="720303"/>
          </a:xfrm>
          <a:prstGeom prst="rect">
            <a:avLst/>
          </a:prstGeom>
        </p:spPr>
        <p:txBody>
          <a:bodyPr vert="horz" wrap="square" lIns="144789" tIns="72395" rIns="144789" bIns="723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900"/>
            </a:lvl1pPr>
          </a:lstStyle>
          <a:p>
            <a:fld id="{AFC08882-869C-4D81-B128-D2C25DC80D8E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754299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="" xmlns:a16="http://schemas.microsoft.com/office/drawing/2014/main" id="{B84BBB4E-A6C4-464E-A080-320640F63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="" xmlns:a16="http://schemas.microsoft.com/office/drawing/2014/main" id="{2502C264-C929-4C1E-ACE4-717036547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="" xmlns:a16="http://schemas.microsoft.com/office/drawing/2014/main" id="{B8D9748E-399E-46CE-AD8F-0D539ECF7A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66894" indent="-141113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564452" indent="-11289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790233" indent="-11289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016013" indent="-11289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241794" indent="-112890" defTabSz="145738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467576" indent="-112890" defTabSz="145738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693357" indent="-112890" defTabSz="145738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919137" indent="-112890" defTabSz="145738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710D6CB-95AE-4A4C-AFB5-F0C9A24AC53C}" type="slidenum">
              <a:rPr lang="en-US" altLang="pl-PL" sz="1900"/>
              <a:pPr/>
              <a:t>1</a:t>
            </a:fld>
            <a:endParaRPr lang="en-US" altLang="pl-PL" sz="1900"/>
          </a:p>
        </p:txBody>
      </p:sp>
    </p:spTree>
    <p:extLst>
      <p:ext uri="{BB962C8B-B14F-4D97-AF65-F5344CB8AC3E}">
        <p14:creationId xmlns:p14="http://schemas.microsoft.com/office/powerpoint/2010/main" val="27349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53BE14-1281-4376-B611-5A55A3BDA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61C1-28E0-44AB-B1DA-17463183EA15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CEBAC9-19F4-439A-927C-B235CE8A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F738EC-308E-4B31-BED5-4D0B6A5C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7DFA6-EA6C-4FB4-8BAB-102D21F158D9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88178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A2B226-7444-49D1-9912-864CF921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B2B7-B786-4C9A-B6B5-1449F5BA592D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B57380-B16A-4826-BC2C-7624D9AD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B5FC81-47AF-496B-9FDA-048FACF0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DF50E-178E-4F46-8DDD-9ECB6835B6AC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1289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5430" y="1212605"/>
            <a:ext cx="4812030" cy="258361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0" y="1212605"/>
            <a:ext cx="14079643" cy="258361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F6F2E5-71FE-4D18-8970-24A3658D9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53255-D7DF-4531-A5C3-B32FBF7F4DE4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7E0F54-A1F3-4834-9D27-86A58BF4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57B868-F32C-4C8C-893B-586A65BC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881D2-1CE6-423E-917B-C404BB505A82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68294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D123A6-E7F1-4107-91BD-50DA59043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883C-7D68-4D1E-B6C7-73F7B3C227E6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05BB4C-40B4-4131-814C-14C07B6B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3771BE-D4BC-4710-82BB-2791C1FB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D0B33-EAF9-4C2A-B6BE-1A969EDE2AAB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44140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B4A4E6-6310-4048-9C59-B777FCC5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A7C5-23B2-4D03-9F7B-777B209FBF55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173EC3-6B38-443B-99E1-8412A1F1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7181A5-782C-4F09-9FF4-1681555CE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45769-5879-4E77-BDE9-16B65C212AC1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10886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340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1623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61F6072-E808-4464-9390-43764C07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04AB2-F902-4688-8180-9A3E244B783F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7E2B3812-227C-491B-81AE-5EE1D2067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2A3CFA2-D520-4DEC-A5C1-92BE5220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8B76C-9680-4712-B72C-5D62A6909B7D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03143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E2CBD8E-7749-4867-A516-DA0FB7AF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E6FE-A6F3-4D4E-9D33-D206D90902CD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A9F3A75-4F56-4B32-BB10-1B8E8C288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1D874AA5-2274-4E6F-B0C5-C022AE7E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FE2E9-C5A7-41C7-BF43-B10E2D4FBDDD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81626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B9E31073-A341-4191-8795-87B1B12F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ECFD-43A3-48C9-8607-42E80FE7C7D6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72352F46-5271-437D-8802-AA2E5BF4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46FF5480-6A5C-4386-A706-1CF243F2D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15D88-D1E3-4283-81C8-2921CB6A66B0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82655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79AB6A2E-217B-4574-9435-46639E1F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7038D-AC28-4D15-9A25-D045820B602D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5E2D03DC-9514-46C2-9F58-BC160726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BA94C53E-915E-4024-8220-4038DF60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DA5D8-7AB7-4E57-A4C9-2191D118E452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77220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F168953-F0DA-47C2-9E79-B574FCE6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B715-B437-4C0C-8252-221A7F8B35AC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1FA44FC-8FE3-4CE3-BE28-10BDA4409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4CC1BBD-B4A8-4C8F-BE30-A731AE6FD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5486C-80E8-4EB7-9E86-9DEA555B6EE8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76510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 rtlCol="0">
            <a:normAutofit/>
          </a:bodyPr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2BC5095-5070-4EA2-BEB7-B4B12B88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8FDE-3082-4D9A-84FF-7209F0BD8C6B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3A95CCA-67D3-44AE-B846-6E7CAFC0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CFE0368-BA66-4BA6-9C61-5104ACD0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EB08F-F660-438A-8305-0B73D43043E6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59725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390658A8-53DB-4AEE-9FF7-066F3651D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9975" y="1212850"/>
            <a:ext cx="19246850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75C42160-9F1C-4BD6-B353-DA50F8068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9975" y="7065963"/>
            <a:ext cx="19246850" cy="1998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78E5B1-90AE-4262-96F6-B8766C742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 defTabSz="2952323" eaLnBrk="1" fontAlgn="auto" hangingPunct="1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D61AD6-4A9C-4A0B-BB5B-C1A1AE133E33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5A124B-1460-4F9B-A1B6-CB5F80D0E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 defTabSz="2952323" eaLnBrk="1" fontAlgn="auto" hangingPunct="1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195FA4-6920-402A-95A0-C3B00B7B4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900">
                <a:solidFill>
                  <a:srgbClr val="898989"/>
                </a:solidFill>
              </a:defRPr>
            </a:lvl1pPr>
          </a:lstStyle>
          <a:p>
            <a:fld id="{2A6C275A-B2EE-4C5F-81C6-F7C8B8DBB4FC}" type="slidenum">
              <a:rPr lang="en-US" altLang="pl-PL"/>
              <a:pPr/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1163" rtl="0" eaLnBrk="0" fontAlgn="base" hangingPunct="0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2pPr>
      <a:lvl3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3pPr>
      <a:lvl4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4pPr>
      <a:lvl5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5pPr>
      <a:lvl6pPr marL="4572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6pPr>
      <a:lvl7pPr marL="9144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7pPr>
      <a:lvl8pPr marL="13716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8pPr>
      <a:lvl9pPr marL="18288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9pPr>
    </p:titleStyle>
    <p:bodyStyle>
      <a:lvl1pPr marL="1106488" indent="-1106488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13" indent="-922338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350" indent="-736600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5725" indent="-736600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100" indent="-736600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tmp"/><Relationship Id="rId5" Type="http://schemas.openxmlformats.org/officeDocument/2006/relationships/image" Target="../media/image3.png"/><Relationship Id="rId10" Type="http://schemas.openxmlformats.org/officeDocument/2006/relationships/image" Target="../media/image8.tmp"/><Relationship Id="rId4" Type="http://schemas.openxmlformats.org/officeDocument/2006/relationships/image" Target="../media/image2.png"/><Relationship Id="rId9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D8FBBF18-1CE9-46F7-B209-6E0EB26CC771}"/>
              </a:ext>
            </a:extLst>
          </p:cNvPr>
          <p:cNvSpPr/>
          <p:nvPr/>
        </p:nvSpPr>
        <p:spPr>
          <a:xfrm>
            <a:off x="0" y="0"/>
            <a:ext cx="21386800" cy="43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50" name="AutoShape 4" descr="http://ibemag.pl/templates/rt_ambrosia/custom/images/logoEMAG3.svg">
            <a:extLst>
              <a:ext uri="{FF2B5EF4-FFF2-40B4-BE49-F238E27FC236}">
                <a16:creationId xmlns="" xmlns:a16="http://schemas.microsoft.com/office/drawing/2014/main" id="{2987FB93-C025-42C0-99B5-716FE1D6F7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051" name="AutoShape 6" descr="http://ibemag.pl/templates/rt_ambrosia/custom/images/logoEMAG3.svg">
            <a:extLst>
              <a:ext uri="{FF2B5EF4-FFF2-40B4-BE49-F238E27FC236}">
                <a16:creationId xmlns="" xmlns:a16="http://schemas.microsoft.com/office/drawing/2014/main" id="{995CFD70-5530-4A0F-9D48-F14935952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052" name="AutoShape 8" descr="http://ibemag.pl/templates/rt_ambrosia/custom/images/logoEMAG3.svg">
            <a:extLst>
              <a:ext uri="{FF2B5EF4-FFF2-40B4-BE49-F238E27FC236}">
                <a16:creationId xmlns="" xmlns:a16="http://schemas.microsoft.com/office/drawing/2014/main" id="{3F25884F-0A49-4496-A28E-4CEEE196A8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18644A41-D04D-45C5-A00C-395B976BD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624" y="389819"/>
            <a:ext cx="1454561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l-PL" sz="5400" b="1" dirty="0">
                <a:latin typeface="Arial Black" panose="020B0A04020102020204" pitchFamily="34" charset="0"/>
              </a:rPr>
              <a:t>System STRATUS do redukcji zapylenia </a:t>
            </a:r>
            <a:r>
              <a:rPr lang="pl-PL" sz="5400" b="1" dirty="0" smtClean="0">
                <a:latin typeface="Arial Black" panose="020B0A04020102020204" pitchFamily="34" charset="0"/>
              </a:rPr>
              <a:t>generowanego podczas </a:t>
            </a:r>
            <a:r>
              <a:rPr lang="pl-PL" sz="5400" b="1" dirty="0">
                <a:latin typeface="Arial Black" panose="020B0A04020102020204" pitchFamily="34" charset="0"/>
              </a:rPr>
              <a:t>przeróbki </a:t>
            </a:r>
            <a:r>
              <a:rPr lang="pl-PL" sz="5400" b="1" dirty="0" smtClean="0">
                <a:latin typeface="Arial Black" panose="020B0A04020102020204" pitchFamily="34" charset="0"/>
              </a:rPr>
              <a:t>kruszyw </a:t>
            </a:r>
            <a:r>
              <a:rPr lang="pl-PL" sz="5400" b="1" dirty="0">
                <a:latin typeface="Arial Black" panose="020B0A04020102020204" pitchFamily="34" charset="0"/>
              </a:rPr>
              <a:t>i materiałów </a:t>
            </a:r>
            <a:r>
              <a:rPr lang="pl-PL" sz="5400" b="1" dirty="0" smtClean="0">
                <a:latin typeface="Arial Black" panose="020B0A04020102020204" pitchFamily="34" charset="0"/>
              </a:rPr>
              <a:t>drewnopochodnych</a:t>
            </a:r>
            <a:endParaRPr lang="en-US" altLang="pl-PL" sz="5400" b="1" dirty="0">
              <a:latin typeface="Arial Black" panose="020B0A04020102020204" pitchFamily="34" charset="0"/>
            </a:endParaRPr>
          </a:p>
        </p:txBody>
      </p:sp>
      <p:sp>
        <p:nvSpPr>
          <p:cNvPr id="2059" name="TextBox 7">
            <a:extLst>
              <a:ext uri="{FF2B5EF4-FFF2-40B4-BE49-F238E27FC236}">
                <a16:creationId xmlns="" xmlns:a16="http://schemas.microsoft.com/office/drawing/2014/main" id="{4B446B5D-7804-4459-994B-1FD47CC43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48" y="4336600"/>
            <a:ext cx="202404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l-PL" sz="3200" b="1" dirty="0"/>
              <a:t>System STRATUS przeznaczony jest do redukcji zapylenia powstającego podczas produkcji zrębki drzewnej oraz innych materiałów pylących. Idea systemu opiera się o zjawisko wytwarzania kurtyny mgły wodnej oddzielającej miejsce generowania pyłu, zabezpieczając przed jego dalszym </a:t>
            </a:r>
            <a:r>
              <a:rPr lang="pl-PL" sz="3200" b="1" dirty="0" smtClean="0"/>
              <a:t>migrowaniem.</a:t>
            </a:r>
            <a:endParaRPr lang="pl-PL" altLang="pl-PL" sz="3200" b="1" dirty="0"/>
          </a:p>
        </p:txBody>
      </p:sp>
      <p:sp>
        <p:nvSpPr>
          <p:cNvPr id="29" name="TextBox 8">
            <a:extLst>
              <a:ext uri="{FF2B5EF4-FFF2-40B4-BE49-F238E27FC236}">
                <a16:creationId xmlns="" xmlns:a16="http://schemas.microsoft.com/office/drawing/2014/main" id="{1FF04ED3-D70D-4E56-9259-9EBF0528B208}"/>
              </a:ext>
            </a:extLst>
          </p:cNvPr>
          <p:cNvSpPr txBox="1"/>
          <p:nvPr/>
        </p:nvSpPr>
        <p:spPr>
          <a:xfrm>
            <a:off x="8627060" y="5940018"/>
            <a:ext cx="11847098" cy="67403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/>
              <a:t>Parametry </a:t>
            </a:r>
            <a:r>
              <a:rPr lang="pl-PL" sz="4000" b="1" dirty="0" smtClean="0"/>
              <a:t>systemu</a:t>
            </a:r>
          </a:p>
          <a:p>
            <a:r>
              <a:rPr lang="pl-PL" sz="2800" dirty="0" smtClean="0"/>
              <a:t>Parametry </a:t>
            </a:r>
            <a:r>
              <a:rPr lang="pl-PL" sz="2800" dirty="0"/>
              <a:t>elektryczne: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napięcie zasilania:	</a:t>
            </a:r>
            <a:r>
              <a:rPr lang="pl-PL" sz="2800" dirty="0" smtClean="0"/>
              <a:t>- </a:t>
            </a:r>
            <a:r>
              <a:rPr lang="pl-PL" sz="2800" dirty="0"/>
              <a:t>230 V, 50 </a:t>
            </a:r>
            <a:r>
              <a:rPr lang="pl-PL" sz="2800" dirty="0" err="1"/>
              <a:t>Hz</a:t>
            </a: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prąd znamionowy:	</a:t>
            </a:r>
            <a:r>
              <a:rPr lang="pl-PL" sz="2800" dirty="0" smtClean="0"/>
              <a:t>- </a:t>
            </a:r>
            <a:r>
              <a:rPr lang="pl-PL" sz="2800" dirty="0"/>
              <a:t>2 A,</a:t>
            </a:r>
          </a:p>
          <a:p>
            <a:r>
              <a:rPr lang="pl-PL" sz="2800" dirty="0"/>
              <a:t>Parametry zasilania wody: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ciśnienie zasilania wody</a:t>
            </a:r>
            <a:r>
              <a:rPr lang="pl-PL" sz="2800" dirty="0" smtClean="0"/>
              <a:t>:</a:t>
            </a:r>
            <a:r>
              <a:rPr lang="pl-PL" sz="2800" dirty="0"/>
              <a:t>	</a:t>
            </a:r>
            <a:r>
              <a:rPr lang="pl-PL" sz="2800" dirty="0" smtClean="0"/>
              <a:t>- </a:t>
            </a:r>
            <a:r>
              <a:rPr lang="pl-PL" sz="2800" dirty="0" err="1"/>
              <a:t>p</a:t>
            </a:r>
            <a:r>
              <a:rPr lang="pl-PL" sz="2800" baseline="-25000" dirty="0" err="1"/>
              <a:t>min</a:t>
            </a:r>
            <a:r>
              <a:rPr lang="pl-PL" sz="2800" dirty="0"/>
              <a:t> = 0,4 </a:t>
            </a:r>
            <a:r>
              <a:rPr lang="pl-PL" sz="2800" dirty="0" err="1"/>
              <a:t>MPa</a:t>
            </a:r>
            <a:r>
              <a:rPr lang="pl-PL" sz="2800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ciśnienie robocze wody:	</a:t>
            </a:r>
            <a:r>
              <a:rPr lang="pl-PL" sz="2800" dirty="0" smtClean="0"/>
              <a:t>- </a:t>
            </a:r>
            <a:r>
              <a:rPr lang="pl-PL" sz="2800" dirty="0"/>
              <a:t>p = 0,4-0,6 </a:t>
            </a:r>
            <a:r>
              <a:rPr lang="pl-PL" sz="2800" dirty="0" err="1"/>
              <a:t>MPa</a:t>
            </a:r>
            <a:r>
              <a:rPr lang="pl-PL" sz="2800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natężenie przepływu </a:t>
            </a:r>
            <a:r>
              <a:rPr lang="pl-PL" sz="2800" dirty="0" smtClean="0"/>
              <a:t>wody:	- </a:t>
            </a:r>
            <a:r>
              <a:rPr lang="pl-PL" sz="2800" dirty="0"/>
              <a:t>Q =28,0-34,0 dm</a:t>
            </a:r>
            <a:r>
              <a:rPr lang="pl-PL" sz="2800" baseline="30000" dirty="0"/>
              <a:t>3</a:t>
            </a:r>
            <a:r>
              <a:rPr lang="pl-PL" sz="2800" dirty="0"/>
              <a:t>/min,</a:t>
            </a:r>
          </a:p>
          <a:p>
            <a:r>
              <a:rPr lang="pl-PL" sz="2800" dirty="0"/>
              <a:t>Liczba dysz: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w </a:t>
            </a:r>
            <a:r>
              <a:rPr lang="pl-PL" sz="2800" dirty="0"/>
              <a:t>kurtynie na wysypie z przenośnika</a:t>
            </a:r>
            <a:r>
              <a:rPr lang="pl-PL" sz="2800" dirty="0" smtClean="0"/>
              <a:t>:	- </a:t>
            </a:r>
            <a:r>
              <a:rPr lang="pl-PL" sz="2800" dirty="0"/>
              <a:t>n = 12 szt.,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na </a:t>
            </a:r>
            <a:r>
              <a:rPr lang="pl-PL" sz="2800" dirty="0"/>
              <a:t>zasypie do rębaka:	</a:t>
            </a:r>
            <a:r>
              <a:rPr lang="pl-PL" sz="2800" dirty="0" smtClean="0"/>
              <a:t>- </a:t>
            </a:r>
            <a:r>
              <a:rPr lang="pl-PL" sz="2800" dirty="0"/>
              <a:t>n = 8 szt.,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liczba dysz na system 	</a:t>
            </a:r>
            <a:r>
              <a:rPr lang="pl-PL" sz="2800" dirty="0" smtClean="0"/>
              <a:t>- </a:t>
            </a:r>
            <a:r>
              <a:rPr lang="pl-PL" sz="2800" dirty="0"/>
              <a:t>Σ n= 20 sz</a:t>
            </a:r>
            <a:r>
              <a:rPr lang="pl-PL" sz="2800" dirty="0" smtClean="0"/>
              <a:t>.</a:t>
            </a:r>
          </a:p>
          <a:p>
            <a:r>
              <a:rPr lang="pl-PL" sz="2800" dirty="0">
                <a:solidFill>
                  <a:schemeClr val="tx1"/>
                </a:solidFill>
                <a:cs typeface="Arial" panose="020B0604020202020204" pitchFamily="34" charset="0"/>
              </a:rPr>
              <a:t>W systemie zastosowano dwie kurtyny zabezpieczających przed pyłem: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cs typeface="Arial" panose="020B0604020202020204" pitchFamily="34" charset="0"/>
              </a:rPr>
              <a:t>kurtyna pozioma zamykająca zasyp do rębaka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cs typeface="Arial" panose="020B0604020202020204" pitchFamily="34" charset="0"/>
              </a:rPr>
              <a:t>kurtyna pionowa wokół wysypu  z przenośnika hałdującego </a:t>
            </a:r>
          </a:p>
        </p:txBody>
      </p:sp>
      <p:sp>
        <p:nvSpPr>
          <p:cNvPr id="39" name="TextBox 9">
            <a:extLst>
              <a:ext uri="{FF2B5EF4-FFF2-40B4-BE49-F238E27FC236}">
                <a16:creationId xmlns="" xmlns:a16="http://schemas.microsoft.com/office/drawing/2014/main" id="{E2BC5008-A42A-45C5-B26A-AE4EAEF5AC46}"/>
              </a:ext>
            </a:extLst>
          </p:cNvPr>
          <p:cNvSpPr txBox="1"/>
          <p:nvPr/>
        </p:nvSpPr>
        <p:spPr>
          <a:xfrm>
            <a:off x="460374" y="8626644"/>
            <a:ext cx="7506383" cy="58785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 smtClean="0">
                <a:latin typeface="+mn-lt"/>
              </a:rPr>
              <a:t>Innowacyjność</a:t>
            </a:r>
          </a:p>
          <a:p>
            <a:pPr algn="just"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  <a:cs typeface="Arial" panose="020B0604020202020204" pitchFamily="34" charset="0"/>
              </a:rPr>
              <a:t>Rozwiązanie systemu oparte zostało o sprawdzone rozwiązania kurtyn izolujących przestrzeń wytwarzania pyłu wokół kombajnów stosowanych w górnictwie węgla </a:t>
            </a:r>
            <a:r>
              <a:rPr lang="pl-PL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kamiennego. </a:t>
            </a:r>
            <a:r>
              <a:rPr lang="pl-PL" sz="2800" dirty="0" smtClean="0"/>
              <a:t>Dotychczas </a:t>
            </a:r>
            <a:r>
              <a:rPr lang="pl-PL" sz="2800" dirty="0"/>
              <a:t>stasowane systemy działały bezpośrednio strumieniem stożkowym, szerokokątnym na źródło pyłu. W </a:t>
            </a:r>
            <a:r>
              <a:rPr lang="pl-PL" sz="2800" dirty="0" smtClean="0"/>
              <a:t>przedmiotowym rozwiązaniu </a:t>
            </a:r>
            <a:r>
              <a:rPr lang="pl-PL" sz="2800" dirty="0"/>
              <a:t>strumień pojedynczej dyszy ma kształt płaski. Zestawienie kilku dysz tworzy szczelną kurtynę, która oddziela miejsce generowania pyłu od otoczenia, nie działając jednak bezpośrednio na samo źródło jego powstawania. </a:t>
            </a:r>
            <a:endParaRPr lang="pl-PL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65" name="TextBox 9">
            <a:extLst>
              <a:ext uri="{FF2B5EF4-FFF2-40B4-BE49-F238E27FC236}">
                <a16:creationId xmlns="" xmlns:a16="http://schemas.microsoft.com/office/drawing/2014/main" id="{0CEF0842-B1DE-4881-9139-F38CD8ADF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064" y="19125390"/>
            <a:ext cx="11902562" cy="544764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4000" b="1" dirty="0" smtClean="0">
                <a:latin typeface="+mn-lt"/>
              </a:rPr>
              <a:t>Testy stanowiskowe</a:t>
            </a:r>
            <a:endParaRPr lang="pl-PL" altLang="pl-PL" sz="4000" b="1" dirty="0">
              <a:latin typeface="+mn-lt"/>
            </a:endParaRPr>
          </a:p>
          <a:p>
            <a:pPr algn="just" eaLnBrk="1" hangingPunct="1"/>
            <a:r>
              <a:rPr lang="pl-PL" sz="2800" dirty="0">
                <a:latin typeface="+mn-lt"/>
                <a:cs typeface="Arial" panose="020B0604020202020204" pitchFamily="34" charset="0"/>
              </a:rPr>
              <a:t>W celu precyzyjnego określenia skuteczności działania, opracowano metodykę realizacji badań. Przeprowadzona analiza wyników badań pokazywała możliwość redukcji zapylenia na poziomie dochodzącym do 80%. We wszystkich punktach pomiarowych osiągnięto spadek liczby zmierzonych cząstek pyłu w przeliczeniu na 1 m</a:t>
            </a:r>
            <a:r>
              <a:rPr lang="pl-PL" sz="2800" baseline="30000" dirty="0">
                <a:latin typeface="+mn-lt"/>
                <a:cs typeface="Arial" panose="020B0604020202020204" pitchFamily="34" charset="0"/>
              </a:rPr>
              <a:t>3</a:t>
            </a:r>
            <a:r>
              <a:rPr lang="pl-PL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pl-PL" sz="2800" dirty="0" smtClean="0">
                <a:latin typeface="+mn-lt"/>
                <a:cs typeface="Arial" panose="020B0604020202020204" pitchFamily="34" charset="0"/>
              </a:rPr>
              <a:t>powietrza. Można </a:t>
            </a:r>
            <a:r>
              <a:rPr lang="pl-PL" sz="2800" dirty="0">
                <a:latin typeface="+mn-lt"/>
                <a:cs typeface="Arial" panose="020B0604020202020204" pitchFamily="34" charset="0"/>
              </a:rPr>
              <a:t>wykazać tendencję do redukcji stopnia zapylenia (analizowanego ilościowo) na średnim poziomie 48%. Obserwacje organoleptyczne (obserwowany osiadły, zwilżony pył) podczas prób z oraz bez zraszania wskazują na znaczną skuteczność systemu zraszającego.</a:t>
            </a:r>
          </a:p>
          <a:p>
            <a:pPr algn="just" eaLnBrk="1" hangingPunct="1"/>
            <a:r>
              <a:rPr lang="pl-PL" sz="2800" dirty="0">
                <a:latin typeface="+mn-lt"/>
                <a:cs typeface="Arial" panose="020B0604020202020204" pitchFamily="34" charset="0"/>
              </a:rPr>
              <a:t>Zwilżony pył, osiadający wokół zabezpieczanych miejsc, zneutralizowany był przed ponownym wzbiciem (tzw. pylenie wtórne) jak również przed </a:t>
            </a:r>
            <a:r>
              <a:rPr lang="pl-PL" sz="2800" dirty="0" smtClean="0">
                <a:latin typeface="+mn-lt"/>
                <a:cs typeface="Arial" panose="020B0604020202020204" pitchFamily="34" charset="0"/>
              </a:rPr>
              <a:t>zapłonem (w przypadku materiałów drewnopochodnych).</a:t>
            </a:r>
            <a:endParaRPr lang="pl-PL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066" name="Rectangle 13">
            <a:extLst>
              <a:ext uri="{FF2B5EF4-FFF2-40B4-BE49-F238E27FC236}">
                <a16:creationId xmlns="" xmlns:a16="http://schemas.microsoft.com/office/drawing/2014/main" id="{7C5F2CBC-C265-4CDD-BCE4-D8952E15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3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1029" name="Picture 5" descr="Elektron">
            <a:extLst>
              <a:ext uri="{FF2B5EF4-FFF2-40B4-BE49-F238E27FC236}">
                <a16:creationId xmlns="" xmlns:a16="http://schemas.microsoft.com/office/drawing/2014/main" id="{E10D7806-A6B3-4DD6-8F41-16E66E8CC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4634" r="78581" b="9448"/>
          <a:stretch/>
        </p:blipFill>
        <p:spPr bwMode="auto">
          <a:xfrm>
            <a:off x="17762496" y="232835"/>
            <a:ext cx="2764533" cy="19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86266766-E3E4-4530-AEE0-E5FFF705963B}"/>
              </a:ext>
            </a:extLst>
          </p:cNvPr>
          <p:cNvSpPr/>
          <p:nvPr/>
        </p:nvSpPr>
        <p:spPr>
          <a:xfrm>
            <a:off x="12552" y="2869101"/>
            <a:ext cx="48025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/>
              <a:t>Instytut Techniki Górniczej </a:t>
            </a:r>
          </a:p>
          <a:p>
            <a:pPr algn="ctr"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/>
              <a:t>KOMAG</a:t>
            </a:r>
            <a:endParaRPr lang="en-US" sz="3200" b="1" dirty="0"/>
          </a:p>
        </p:txBody>
      </p:sp>
      <p:sp>
        <p:nvSpPr>
          <p:cNvPr id="22" name="TextBox 9">
            <a:extLst>
              <a:ext uri="{FF2B5EF4-FFF2-40B4-BE49-F238E27FC236}">
                <a16:creationId xmlns="" xmlns:a16="http://schemas.microsoft.com/office/drawing/2014/main" id="{935DF99A-2CEF-4547-8D00-7A566FE203D4}"/>
              </a:ext>
            </a:extLst>
          </p:cNvPr>
          <p:cNvSpPr txBox="1"/>
          <p:nvPr/>
        </p:nvSpPr>
        <p:spPr>
          <a:xfrm>
            <a:off x="484648" y="17979838"/>
            <a:ext cx="7612037" cy="71711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latin typeface="+mn-lt"/>
              </a:rPr>
              <a:t>Komercjalizacja rozwiązania</a:t>
            </a:r>
          </a:p>
          <a:p>
            <a:pPr algn="just"/>
            <a:r>
              <a:rPr lang="pl-PL" sz="2800" dirty="0"/>
              <a:t>W wyniku prowadzonych prac badawczych i rozwojowych opracowane zostały procedury skutecznej zabudowy systemów zraszających w miejscach generowania </a:t>
            </a:r>
            <a:r>
              <a:rPr lang="pl-PL" sz="2800" dirty="0" smtClean="0"/>
              <a:t>pyłu. </a:t>
            </a:r>
            <a:r>
              <a:rPr lang="pl-PL" sz="2800" dirty="0"/>
              <a:t>Jednym z </a:t>
            </a:r>
            <a:r>
              <a:rPr lang="pl-PL" sz="2800" dirty="0" smtClean="0"/>
              <a:t>pierwszych </a:t>
            </a:r>
            <a:r>
              <a:rPr lang="pl-PL" sz="2800" dirty="0"/>
              <a:t>kierunków komercjalizacji prac jest</a:t>
            </a:r>
            <a:r>
              <a:rPr lang="pl-PL" sz="2800" dirty="0" smtClean="0"/>
              <a:t> system zainstalowany </a:t>
            </a:r>
            <a:r>
              <a:rPr lang="pl-PL" sz="2800" dirty="0"/>
              <a:t>na otwartym terenie zakładu przeróbczego materiałów drewnopochodnych, firmy SILVA w Strzelcach </a:t>
            </a:r>
            <a:r>
              <a:rPr lang="pl-PL" sz="2800" dirty="0" smtClean="0"/>
              <a:t>Opolskich</a:t>
            </a:r>
            <a:r>
              <a:rPr lang="pl-PL" sz="2800" dirty="0"/>
              <a:t>. Pozytywne </a:t>
            </a:r>
            <a:r>
              <a:rPr lang="pl-PL" sz="2800" dirty="0" smtClean="0"/>
              <a:t>doświadczenia ww. komercjalizacji pozwoliły </a:t>
            </a:r>
            <a:r>
              <a:rPr lang="pl-PL" sz="2800" dirty="0"/>
              <a:t>na opracowanie podobnych rozwiązań dostosowanych do zabudowy w zakładach produkcyjnych na terenie innych miast, np. w Dobroszycach.  Obecnie prowadzone są prace mające na celu wdrożenie rozwiązania w systemach przeróbczych biomasy oraz kruszyw. 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="" xmlns:a16="http://schemas.microsoft.com/office/drawing/2014/main" id="{BF4186F9-CFAA-44F9-95E0-CC1C67A88A13}"/>
              </a:ext>
            </a:extLst>
          </p:cNvPr>
          <p:cNvSpPr/>
          <p:nvPr/>
        </p:nvSpPr>
        <p:spPr>
          <a:xfrm>
            <a:off x="16598054" y="2376659"/>
            <a:ext cx="5096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/>
              <a:t>Firma Innowacyjno-Wdrożeniowa</a:t>
            </a:r>
          </a:p>
          <a:p>
            <a:pPr algn="ctr"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/>
              <a:t>ELEKTRON</a:t>
            </a:r>
            <a:endParaRPr lang="en-US" sz="3200" b="1" dirty="0"/>
          </a:p>
        </p:txBody>
      </p:sp>
      <p:sp>
        <p:nvSpPr>
          <p:cNvPr id="24" name="TextBox 9">
            <a:extLst>
              <a:ext uri="{FF2B5EF4-FFF2-40B4-BE49-F238E27FC236}">
                <a16:creationId xmlns="" xmlns:a16="http://schemas.microsoft.com/office/drawing/2014/main" id="{406D9EE9-4D4B-4B72-9D36-C0F2FBB32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6688" y="16580147"/>
            <a:ext cx="11867470" cy="24314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4000" b="1" dirty="0" smtClean="0">
                <a:latin typeface="+mn-lt"/>
              </a:rPr>
              <a:t>Zastosowane wynalazki</a:t>
            </a:r>
          </a:p>
          <a:p>
            <a:pPr algn="just" eaLnBrk="1" hangingPunct="1"/>
            <a:r>
              <a:rPr lang="pl-PL" sz="2800" dirty="0" smtClean="0"/>
              <a:t>W </a:t>
            </a:r>
            <a:r>
              <a:rPr lang="pl-PL" sz="2800" dirty="0"/>
              <a:t>rozwiązaniu zastosowano niżej wymieniony wzór użytkowy (uprawniony ITG KOMAG):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pl-PL" sz="2800" dirty="0" smtClean="0"/>
              <a:t>Wzór</a:t>
            </a:r>
            <a:r>
              <a:rPr lang="pl-PL" sz="2800" dirty="0"/>
              <a:t>: W.124 071 - Kurtyna zraszająca do strącania pyłu w wyrobiskach górniczych</a:t>
            </a:r>
          </a:p>
        </p:txBody>
      </p:sp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3" y="461421"/>
            <a:ext cx="3104340" cy="239344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" t="3352" r="22502" b="11386"/>
          <a:stretch/>
        </p:blipFill>
        <p:spPr bwMode="auto">
          <a:xfrm>
            <a:off x="8627060" y="13032727"/>
            <a:ext cx="5925092" cy="3373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https://lh3.googleusercontent.com/ArfYlfYurqnYbTfboq1J0IsawYCPG66zknEKTxIev0g7S8OAxglpKAK2IB_ez3jXpiEy03cEpQik4C24j1pVoezqxqKQo2PQH1AvpGEzP-JvX7Z493p2CbkFSE8F1iDvI_NExyAxcmnsoE651de4ZFiEpKYuVpiIngXg0DdzmRbxW71nTrmoXFAhPAYG7fDBWXxvSSkIcnDVxpT3MgzAc7Wht7I8PQ0Sw60zEEtoJ747ktsqZJiFtcGGs1YW0k3PE_itkw0r9dCRDRp_p9emefTZYOUD9N8gP9F4xZFf_OVyaAE5NV8MexXXbunydEfTP53HzxZKNoK4b1CLhy5ubmQCLcEpnDZwetoI_eB-MvQoE4cLBfOeoy32ZABv4XIev_prEltmLGHPd08JDo0-tq8xG80zeyxULL7TESs3_9apw6EClyEKF9DVpo_QdLZ0e-pAanQXzjAwDJLq2VyZd64MCyWpcBmL_ygKr7IEilRv4uueOukNL364Za5l1ev-6VJ40Asz7UfMPYH7oiRpBPMbVUjAAhhNiHji_i2pXNI8sEjYnZmpQ6v0V5r5bZHQrqc0Al78JM-nyaGToylJX6oQQ0wnFsL5Tw8lYvs4j3O2_u8vB91iErpl-y1ndUmmDAlyvFoI7pGvhFeIfdtwMZu_7Mi4N8nCI1AkuMMOGI5QmlQXugn6w3zZ=w1235-h926-no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0" t="17242" r="23842" b="28816"/>
          <a:stretch/>
        </p:blipFill>
        <p:spPr bwMode="auto">
          <a:xfrm>
            <a:off x="533662" y="25467187"/>
            <a:ext cx="5595050" cy="419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 descr="https://lh3.googleusercontent.com/2Lxu1hCpGs_4X2rXbbKXPZYhia7GIfq1c-kqG55pX5C8KerzOntcuviC6WcJsZlOQyeF1Ssl9msqlVj_91nlWzJL-uVOcA7Nu3XMRJtgTD7gcjt4vlagLm_Um9wSybkmZA6VcjquL7UenthUey3j5ULLTilhsC-bQMaCqOiqqkFdnXUIFjFei-aEx0znN1P69acuwuIqgW_fDRDo7BuPzaP4mXu5SDd83OShQfzDVkDKd03FLdga4pBR802aY1CFD1Gr_WwLW-pgxqWGargFcfx2prLTQhyDE0e7YJuXrA0EwYLmJxrb6JsdykVDfxndfwwNrQlbdqGVck0v6WZ0iTwY9oib8JtucuD1NV_riHLWr6hgUy-koyb9xMQe37twqf0JU9tf2keXlPKfRGsLFu47kOi8xd_3ZwR4pUWopdKciy6QVtN7mLzpj8jSXsqqFSQbxsxtdwKCbOzv3LIvgi7tAKN_PsDcA3DWGK6g7SCKBe7QCqTMMSkenhnkHe9h3fqFbYbDfP5cGjpKg1PXh9BkOdyt5V_aZbJerqtEGb7Fvs67PcFkHlNKJMQ5QcoojBCjbZ1wgc_lwUnx6LLoMHcwtJywLJRgF2y-j52NBuvd8SN2guY7h7wOYk_eYgF2tGHHBeGx7mUhkvvaLPffza7ZENBMrSpLY633Vz2eXHH6xWpMX5GhAwSR=w1235-h926-no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7" t="20432" r="2111" b="28518"/>
          <a:stretch/>
        </p:blipFill>
        <p:spPr bwMode="auto">
          <a:xfrm>
            <a:off x="6372920" y="25467187"/>
            <a:ext cx="5250072" cy="419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5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6" t="54250" r="10155" b="19084"/>
          <a:stretch/>
        </p:blipFill>
        <p:spPr bwMode="auto">
          <a:xfrm>
            <a:off x="533661" y="5966531"/>
            <a:ext cx="7433097" cy="2651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66" y="14661470"/>
            <a:ext cx="3676091" cy="329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Wycinek ekranu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8" y="14764403"/>
            <a:ext cx="3793693" cy="316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076" y="24720145"/>
            <a:ext cx="8507082" cy="493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Wycinek ekranu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6" b="20810"/>
          <a:stretch/>
        </p:blipFill>
        <p:spPr>
          <a:xfrm>
            <a:off x="14725848" y="13032727"/>
            <a:ext cx="5748310" cy="3373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41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4068</TotalTime>
  <Words>360</Words>
  <Application>Microsoft Office PowerPoint</Application>
  <PresentationFormat>Niestandardowy</PresentationFormat>
  <Paragraphs>32</Paragraphs>
  <Slides>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Office Theme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</dc:creator>
  <cp:lastModifiedBy>Michał Siegmund</cp:lastModifiedBy>
  <cp:revision>152</cp:revision>
  <cp:lastPrinted>2022-04-28T10:26:48Z</cp:lastPrinted>
  <dcterms:created xsi:type="dcterms:W3CDTF">2013-02-11T11:53:56Z</dcterms:created>
  <dcterms:modified xsi:type="dcterms:W3CDTF">2022-04-28T10:50:12Z</dcterms:modified>
</cp:coreProperties>
</file>