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8" r:id="rId2"/>
    <p:sldId id="257" r:id="rId3"/>
    <p:sldId id="259" r:id="rId4"/>
    <p:sldId id="261" r:id="rId5"/>
    <p:sldId id="262" r:id="rId6"/>
    <p:sldId id="263" r:id="rId7"/>
    <p:sldId id="264" r:id="rId8"/>
    <p:sldId id="265" r:id="rId9"/>
    <p:sldId id="266" r:id="rId10"/>
    <p:sldId id="269" r:id="rId11"/>
    <p:sldId id="270" r:id="rId12"/>
    <p:sldId id="271" r:id="rId13"/>
    <p:sldId id="272" r:id="rId14"/>
    <p:sldId id="274" r:id="rId15"/>
    <p:sldId id="275" r:id="rId16"/>
    <p:sldId id="315" r:id="rId17"/>
    <p:sldId id="276" r:id="rId18"/>
    <p:sldId id="277" r:id="rId19"/>
    <p:sldId id="278" r:id="rId20"/>
    <p:sldId id="279" r:id="rId21"/>
    <p:sldId id="280" r:id="rId22"/>
    <p:sldId id="316"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300" r:id="rId42"/>
    <p:sldId id="304" r:id="rId43"/>
    <p:sldId id="305" r:id="rId44"/>
    <p:sldId id="322" r:id="rId45"/>
    <p:sldId id="323" r:id="rId46"/>
    <p:sldId id="307" r:id="rId47"/>
    <p:sldId id="321" r:id="rId48"/>
    <p:sldId id="324" r:id="rId49"/>
    <p:sldId id="308" r:id="rId50"/>
    <p:sldId id="325" r:id="rId51"/>
    <p:sldId id="309" r:id="rId52"/>
  </p:sldIdLst>
  <p:sldSz cx="18288000" cy="10287000"/>
  <p:notesSz cx="6858000" cy="9144000"/>
  <p:embeddedFontLst>
    <p:embeddedFont>
      <p:font typeface="Abril Fatface" panose="020B0604020202020204" charset="0"/>
      <p:regular r:id="rId53"/>
    </p:embeddedFont>
    <p:embeddedFont>
      <p:font typeface="Agrandir Medium" panose="020B0604020202020204" charset="0"/>
      <p:regular r:id="rId54"/>
    </p:embeddedFont>
    <p:embeddedFont>
      <p:font typeface="Agrandir Medium Bold" panose="020B0604020202020204" charset="0"/>
      <p:regular r:id="rId55"/>
    </p:embeddedFont>
    <p:embeddedFont>
      <p:font typeface="Agrandir Narrow Bold" panose="020B0604020202020204" charset="0"/>
      <p:regular r:id="rId56"/>
    </p:embeddedFont>
    <p:embeddedFont>
      <p:font typeface="Allura" panose="020B0604020202020204" charset="0"/>
      <p:regular r:id="rId57"/>
    </p:embeddedFont>
    <p:embeddedFont>
      <p:font typeface="Arimo Bold" panose="020B0604020202020204" charset="0"/>
      <p:regular r:id="rId58"/>
    </p:embeddedFont>
    <p:embeddedFont>
      <p:font typeface="BDScript Bold" panose="020B0604020202020204" charset="0"/>
      <p:regular r:id="rId59"/>
    </p:embeddedFont>
    <p:embeddedFont>
      <p:font typeface="Calibri" panose="020F0502020204030204" pitchFamily="34" charset="0"/>
      <p:regular r:id="rId60"/>
      <p:bold r:id="rId61"/>
      <p:italic r:id="rId62"/>
      <p:boldItalic r:id="rId63"/>
    </p:embeddedFont>
    <p:embeddedFont>
      <p:font typeface="Canva Sans 1" panose="020B0604020202020204" charset="0"/>
      <p:regular r:id="rId64"/>
    </p:embeddedFont>
    <p:embeddedFont>
      <p:font typeface="Canva Sans 1 Bold" panose="020B0604020202020204" charset="0"/>
      <p:regular r:id="rId65"/>
    </p:embeddedFont>
    <p:embeddedFont>
      <p:font typeface="Canva Sans 1 Bold Italics" panose="020B0604020202020204" charset="0"/>
      <p:regular r:id="rId66"/>
    </p:embeddedFont>
    <p:embeddedFont>
      <p:font typeface="Canva Sans 2" panose="020B0604020202020204" charset="0"/>
      <p:regular r:id="rId67"/>
    </p:embeddedFont>
    <p:embeddedFont>
      <p:font typeface="Canva Sans 2 Bold" panose="020B0604020202020204" charset="0"/>
      <p:regular r:id="rId68"/>
    </p:embeddedFont>
    <p:embeddedFont>
      <p:font typeface="Glacial Indifference Bold" panose="020B0604020202020204" charset="0"/>
      <p:regular r:id="rId69"/>
    </p:embeddedFont>
    <p:embeddedFont>
      <p:font typeface="League Spartan" panose="020B0604020202020204" charset="0"/>
      <p:regular r:id="rId70"/>
    </p:embeddedFont>
    <p:embeddedFont>
      <p:font typeface="Lobster Two" panose="020B0604020202020204" charset="0"/>
      <p:regular r:id="rId71"/>
    </p:embeddedFont>
    <p:embeddedFont>
      <p:font typeface="Lora" pitchFamily="2" charset="0"/>
      <p:regular r:id="rId72"/>
      <p:bold r:id="rId73"/>
      <p:italic r:id="rId74"/>
      <p:boldItalic r:id="rId75"/>
    </p:embeddedFont>
    <p:embeddedFont>
      <p:font typeface="Lora Bold" charset="0"/>
      <p:regular r:id="rId76"/>
    </p:embeddedFont>
    <p:embeddedFont>
      <p:font typeface="Merchaot" panose="020B0604020202020204" charset="-79"/>
      <p:regular r:id="rId77"/>
    </p:embeddedFont>
    <p:embeddedFont>
      <p:font typeface="Mont Bold" panose="020B0604020202020204" charset="0"/>
      <p:regular r:id="rId78"/>
    </p:embeddedFont>
    <p:embeddedFont>
      <p:font typeface="Montserrat" panose="00000500000000000000" pitchFamily="2" charset="0"/>
      <p:regular r:id="rId79"/>
      <p:bold r:id="rId80"/>
      <p:italic r:id="rId81"/>
      <p:boldItalic r:id="rId82"/>
    </p:embeddedFont>
    <p:embeddedFont>
      <p:font typeface="Open Sans" panose="020B0606030504020204" pitchFamily="34" charset="0"/>
      <p:regular r:id="rId83"/>
      <p:bold r:id="rId84"/>
      <p:italic r:id="rId85"/>
      <p:boldItalic r:id="rId86"/>
    </p:embeddedFont>
    <p:embeddedFont>
      <p:font typeface="Open Sans Bold" panose="020B0806030504020204" charset="0"/>
      <p:regular r:id="rId87"/>
    </p:embeddedFont>
    <p:embeddedFont>
      <p:font typeface="Oswald Bold" panose="020B0604020202020204" charset="0"/>
      <p:regular r:id="rId88"/>
    </p:embeddedFont>
    <p:embeddedFont>
      <p:font typeface="Source Sans Pro" panose="020B0503030403020204" pitchFamily="34" charset="0"/>
      <p:regular r:id="rId89"/>
      <p:bold r:id="rId90"/>
      <p:italic r:id="rId91"/>
      <p:boldItalic r:id="rId92"/>
    </p:embeddedFont>
    <p:embeddedFont>
      <p:font typeface="Source Sans Pro Bold" panose="020B0703030403020204" charset="0"/>
      <p:regular r:id="rId93"/>
    </p:embeddedFont>
    <p:embeddedFont>
      <p:font typeface="Sukar Black" panose="020B0604020202020204" charset="0"/>
      <p:regular r:id="rId94"/>
    </p:embeddedFont>
    <p:embeddedFont>
      <p:font typeface="Sunborn" panose="020B0604020202020204" charset="0"/>
      <p:regular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font" Target="fonts/font3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4.xml"/><Relationship Id="rId90" Type="http://schemas.openxmlformats.org/officeDocument/2006/relationships/font" Target="fonts/font38.fntdata"/><Relationship Id="rId95" Type="http://schemas.openxmlformats.org/officeDocument/2006/relationships/font" Target="fonts/font4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2.fntdata"/><Relationship Id="rId69" Type="http://schemas.openxmlformats.org/officeDocument/2006/relationships/font" Target="fonts/font17.fntdata"/><Relationship Id="rId80" Type="http://schemas.openxmlformats.org/officeDocument/2006/relationships/font" Target="fonts/font28.fntdata"/><Relationship Id="rId85" Type="http://schemas.openxmlformats.org/officeDocument/2006/relationships/font" Target="fonts/font3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font" Target="fonts/font39.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font" Target="fonts/font42.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6" Type="http://schemas.openxmlformats.org/officeDocument/2006/relationships/font" Target="fonts/font24.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9.fntdata"/><Relationship Id="rId92" Type="http://schemas.openxmlformats.org/officeDocument/2006/relationships/font" Target="fonts/font4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4.fntdata"/><Relationship Id="rId87" Type="http://schemas.openxmlformats.org/officeDocument/2006/relationships/font" Target="fonts/font35.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font" Target="fonts/font4.fntdata"/><Relationship Id="rId77"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93" Type="http://schemas.openxmlformats.org/officeDocument/2006/relationships/font" Target="fonts/font41.fntdata"/><Relationship Id="rId9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1.jpeg"/><Relationship Id="rId7" Type="http://schemas.openxmlformats.org/officeDocument/2006/relationships/image" Target="../media/image34.svg"/><Relationship Id="rId12" Type="http://schemas.openxmlformats.org/officeDocument/2006/relationships/image" Target="../media/image39.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8.jpeg"/><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1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hyperlink" Target="https://www.ncbi.nlm.nih.gov/pmc/articles/PMC7330083/#B16" TargetMode="External"/><Relationship Id="rId5" Type="http://schemas.openxmlformats.org/officeDocument/2006/relationships/hyperlink" Target="https://www.ncbi.nlm.nih.gov/pmc/articles/PMC7330083/#B5" TargetMode="External"/><Relationship Id="rId4" Type="http://schemas.openxmlformats.org/officeDocument/2006/relationships/hyperlink" Target="https://www.ncbi.nlm.nih.gov/pmc/articles/PMC7330083/#B3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ncbi.nlm.nih.gov/pmc/articles/PMC7330083/#B26" TargetMode="External"/><Relationship Id="rId7"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www.ncbi.nlm.nih.gov/pmc/articles/PMC7330083/#B17" TargetMode="External"/><Relationship Id="rId5" Type="http://schemas.openxmlformats.org/officeDocument/2006/relationships/hyperlink" Target="https://www.ncbi.nlm.nih.gov/pmc/articles/PMC7330083/#B14" TargetMode="External"/><Relationship Id="rId4" Type="http://schemas.openxmlformats.org/officeDocument/2006/relationships/hyperlink" Target="https://www.ncbi.nlm.nih.gov/pmc/articles/PMC7330083/#B33" TargetMode="External"/><Relationship Id="rId9" Type="http://schemas.openxmlformats.org/officeDocument/2006/relationships/image" Target="../media/image5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56.sv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hyperlink" Target="https://journals.sagepub.com/doi/pdf/10.1177/10534512060420020801?casa_token=mxsyoiVBk34AAAAA:X9f58TV6zHTvMnIoTI7Thn3Wqd-V8SbYb4fXIJp_1Yr-ph4Hoz_KzBhCYDK3DOkEwHtLzUc4EemYOw" TargetMode="External"/><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svg"/><Relationship Id="rId9" Type="http://schemas.openxmlformats.org/officeDocument/2006/relationships/image" Target="../media/image84.jpeg"/></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6.pn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87.svg"/><Relationship Id="rId9"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5.pn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10" Type="http://schemas.openxmlformats.org/officeDocument/2006/relationships/image" Target="../media/image107.gif"/><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05.png"/><Relationship Id="rId4" Type="http://schemas.openxmlformats.org/officeDocument/2006/relationships/image" Target="../media/image110.svg"/><Relationship Id="rId9"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jpeg"/><Relationship Id="rId7" Type="http://schemas.openxmlformats.org/officeDocument/2006/relationships/image" Target="../media/image120.svg"/><Relationship Id="rId12" Type="http://schemas.openxmlformats.org/officeDocument/2006/relationships/image" Target="../media/image125.sv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sv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6.svg"/><Relationship Id="rId7" Type="http://schemas.openxmlformats.org/officeDocument/2006/relationships/image" Target="../media/image50.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8.jpe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0.pn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45.jpe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2.svg"/><Relationship Id="rId11" Type="http://schemas.openxmlformats.org/officeDocument/2006/relationships/image" Target="../media/image157.jpeg"/><Relationship Id="rId5" Type="http://schemas.openxmlformats.org/officeDocument/2006/relationships/image" Target="../media/image151.png"/><Relationship Id="rId10" Type="http://schemas.openxmlformats.org/officeDocument/2006/relationships/image" Target="../media/image156.jpeg"/><Relationship Id="rId4" Type="http://schemas.openxmlformats.org/officeDocument/2006/relationships/image" Target="../media/image150.png"/><Relationship Id="rId9" Type="http://schemas.openxmlformats.org/officeDocument/2006/relationships/image" Target="../media/image155.svg"/></Relationships>
</file>

<file path=ppt/slides/_rels/slide41.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58.gif"/><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65.sv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43.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18" Type="http://schemas.openxmlformats.org/officeDocument/2006/relationships/image" Target="../media/image181.svg"/><Relationship Id="rId3" Type="http://schemas.openxmlformats.org/officeDocument/2006/relationships/image" Target="../media/image146.png"/><Relationship Id="rId7" Type="http://schemas.openxmlformats.org/officeDocument/2006/relationships/image" Target="../media/image170.png"/><Relationship Id="rId12" Type="http://schemas.openxmlformats.org/officeDocument/2006/relationships/image" Target="../media/image175.png"/><Relationship Id="rId17" Type="http://schemas.openxmlformats.org/officeDocument/2006/relationships/image" Target="../media/image180.png"/><Relationship Id="rId2" Type="http://schemas.openxmlformats.org/officeDocument/2006/relationships/image" Target="../media/image166.png"/><Relationship Id="rId16" Type="http://schemas.openxmlformats.org/officeDocument/2006/relationships/image" Target="../media/image179.png"/><Relationship Id="rId20" Type="http://schemas.openxmlformats.org/officeDocument/2006/relationships/image" Target="../media/image183.jpg"/><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178.png"/><Relationship Id="rId10" Type="http://schemas.openxmlformats.org/officeDocument/2006/relationships/image" Target="../media/image173.png"/><Relationship Id="rId19" Type="http://schemas.openxmlformats.org/officeDocument/2006/relationships/image" Target="../media/image182.jp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s>
</file>

<file path=ppt/slides/_rels/slide44.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87.jpe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image" Target="../media/image197.jpeg"/><Relationship Id="rId3" Type="http://schemas.openxmlformats.org/officeDocument/2006/relationships/image" Target="../media/image189.png"/><Relationship Id="rId7" Type="http://schemas.openxmlformats.org/officeDocument/2006/relationships/image" Target="../media/image191.jpeg"/><Relationship Id="rId12" Type="http://schemas.openxmlformats.org/officeDocument/2006/relationships/image" Target="../media/image196.jpe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0.jpeg"/><Relationship Id="rId11" Type="http://schemas.openxmlformats.org/officeDocument/2006/relationships/image" Target="../media/image195.jpg"/><Relationship Id="rId5" Type="http://schemas.openxmlformats.org/officeDocument/2006/relationships/image" Target="../media/image15.png"/><Relationship Id="rId15" Type="http://schemas.openxmlformats.org/officeDocument/2006/relationships/image" Target="../media/image199.png"/><Relationship Id="rId10" Type="http://schemas.openxmlformats.org/officeDocument/2006/relationships/image" Target="../media/image194.png"/><Relationship Id="rId4" Type="http://schemas.openxmlformats.org/officeDocument/2006/relationships/image" Target="../media/image69.png"/><Relationship Id="rId9" Type="http://schemas.openxmlformats.org/officeDocument/2006/relationships/image" Target="../media/image193.jpeg"/><Relationship Id="rId14" Type="http://schemas.openxmlformats.org/officeDocument/2006/relationships/image" Target="../media/image198.jpeg"/></Relationships>
</file>

<file path=ppt/slides/_rels/slide4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png"/><Relationship Id="rId7"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EAA6001-C7D1-4434-A08C-4C4881BB543C}"/>
              </a:ext>
            </a:extLst>
          </p:cNvPr>
          <p:cNvPicPr>
            <a:picLocks noChangeAspect="1"/>
          </p:cNvPicPr>
          <p:nvPr/>
        </p:nvPicPr>
        <p:blipFill>
          <a:blip r:embed="rId2"/>
          <a:stretch>
            <a:fillRect/>
          </a:stretch>
        </p:blipFill>
        <p:spPr>
          <a:xfrm>
            <a:off x="0" y="74741"/>
            <a:ext cx="18287999" cy="10250359"/>
          </a:xfrm>
          <a:prstGeom prst="rect">
            <a:avLst/>
          </a:prstGeom>
        </p:spPr>
      </p:pic>
      <p:pic>
        <p:nvPicPr>
          <p:cNvPr id="5" name="Picture 4">
            <a:extLst>
              <a:ext uri="{FF2B5EF4-FFF2-40B4-BE49-F238E27FC236}">
                <a16:creationId xmlns:a16="http://schemas.microsoft.com/office/drawing/2014/main" id="{0F696212-0339-43CC-AD91-027C6F4C0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839449" y="4519337"/>
            <a:ext cx="5981705" cy="4038600"/>
          </a:xfrm>
          <a:prstGeom prst="rect">
            <a:avLst/>
          </a:prstGeom>
        </p:spPr>
      </p:pic>
      <p:pic>
        <p:nvPicPr>
          <p:cNvPr id="7" name="Picture 6">
            <a:extLst>
              <a:ext uri="{FF2B5EF4-FFF2-40B4-BE49-F238E27FC236}">
                <a16:creationId xmlns:a16="http://schemas.microsoft.com/office/drawing/2014/main" id="{F14FDA7A-4E3B-4901-8BB6-84624F7F3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987611" y="4548991"/>
            <a:ext cx="6057903" cy="4038602"/>
          </a:xfrm>
          <a:prstGeom prst="rect">
            <a:avLst/>
          </a:prstGeom>
        </p:spPr>
      </p:pic>
      <p:pic>
        <p:nvPicPr>
          <p:cNvPr id="9" name="Picture 8">
            <a:extLst>
              <a:ext uri="{FF2B5EF4-FFF2-40B4-BE49-F238E27FC236}">
                <a16:creationId xmlns:a16="http://schemas.microsoft.com/office/drawing/2014/main" id="{0971913E-8B16-4D6D-A690-D1B10FD0F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93203" y="4557435"/>
            <a:ext cx="6057904" cy="4038602"/>
          </a:xfrm>
          <a:prstGeom prst="rect">
            <a:avLst/>
          </a:prstGeom>
        </p:spPr>
      </p:pic>
      <p:pic>
        <p:nvPicPr>
          <p:cNvPr id="11" name="Picture 10">
            <a:extLst>
              <a:ext uri="{FF2B5EF4-FFF2-40B4-BE49-F238E27FC236}">
                <a16:creationId xmlns:a16="http://schemas.microsoft.com/office/drawing/2014/main" id="{C431AA1D-BBA7-4294-9D36-E76F4BD7A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2132" y="241404"/>
            <a:ext cx="1686304" cy="2056469"/>
          </a:xfrm>
          <a:prstGeom prst="rect">
            <a:avLst/>
          </a:prstGeom>
        </p:spPr>
      </p:pic>
      <p:sp>
        <p:nvSpPr>
          <p:cNvPr id="13" name="Rectangle 12">
            <a:extLst>
              <a:ext uri="{FF2B5EF4-FFF2-40B4-BE49-F238E27FC236}">
                <a16:creationId xmlns:a16="http://schemas.microsoft.com/office/drawing/2014/main" id="{CA0A7B6C-938F-4650-AD20-10E4F3CC40B9}"/>
              </a:ext>
            </a:extLst>
          </p:cNvPr>
          <p:cNvSpPr/>
          <p:nvPr/>
        </p:nvSpPr>
        <p:spPr>
          <a:xfrm>
            <a:off x="5912115" y="689756"/>
            <a:ext cx="876300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3600" dirty="0"/>
          </a:p>
        </p:txBody>
      </p:sp>
      <p:pic>
        <p:nvPicPr>
          <p:cNvPr id="20" name="Picture 7">
            <a:extLst>
              <a:ext uri="{FF2B5EF4-FFF2-40B4-BE49-F238E27FC236}">
                <a16:creationId xmlns:a16="http://schemas.microsoft.com/office/drawing/2014/main" id="{D768989E-B9C6-4D3B-8B2C-83040B873FF6}"/>
              </a:ext>
            </a:extLst>
          </p:cNvPr>
          <p:cNvPicPr>
            <a:picLocks noChangeAspect="1"/>
          </p:cNvPicPr>
          <p:nvPr/>
        </p:nvPicPr>
        <p:blipFill rotWithShape="1">
          <a:blip r:embed="rId7"/>
          <a:srcRect r="38459" b="29066"/>
          <a:stretch/>
        </p:blipFill>
        <p:spPr>
          <a:xfrm>
            <a:off x="15112570" y="5657021"/>
            <a:ext cx="3175430" cy="4618383"/>
          </a:xfrm>
          <a:prstGeom prst="rect">
            <a:avLst/>
          </a:prstGeom>
        </p:spPr>
      </p:pic>
      <p:sp>
        <p:nvSpPr>
          <p:cNvPr id="19" name="Rectangle 18">
            <a:extLst>
              <a:ext uri="{FF2B5EF4-FFF2-40B4-BE49-F238E27FC236}">
                <a16:creationId xmlns:a16="http://schemas.microsoft.com/office/drawing/2014/main" id="{120AE16A-8C3D-41A7-A31A-01B3E52EF184}"/>
              </a:ext>
            </a:extLst>
          </p:cNvPr>
          <p:cNvSpPr/>
          <p:nvPr/>
        </p:nvSpPr>
        <p:spPr>
          <a:xfrm>
            <a:off x="2792879" y="1895313"/>
            <a:ext cx="9215233"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Source Sans Pro Bold"/>
              </a:rPr>
              <a:t>BIBLIOTHERAPY TECHNIQUES FOR SELF HEALING </a:t>
            </a:r>
          </a:p>
          <a:p>
            <a:pPr algn="ctr"/>
            <a:r>
              <a:rPr lang="en-US" dirty="0">
                <a:solidFill>
                  <a:srgbClr val="000000"/>
                </a:solidFill>
                <a:latin typeface="Source Sans Pro Bold"/>
              </a:rPr>
              <a:t>INNOVATION &amp; CREATIVE TECHNOLOGY DIVISION (BITK)</a:t>
            </a:r>
            <a:endParaRPr lang="en-MY" dirty="0"/>
          </a:p>
          <a:p>
            <a:pPr algn="ctr"/>
            <a:endParaRPr lang="en-MY" dirty="0"/>
          </a:p>
        </p:txBody>
      </p:sp>
      <p:pic>
        <p:nvPicPr>
          <p:cNvPr id="12" name="Obraz 1">
            <a:extLst>
              <a:ext uri="{FF2B5EF4-FFF2-40B4-BE49-F238E27FC236}">
                <a16:creationId xmlns:a16="http://schemas.microsoft.com/office/drawing/2014/main" id="{0BF890CE-5E78-4765-9521-2DC5CD213719}"/>
              </a:ext>
            </a:extLst>
          </p:cNvPr>
          <p:cNvPicPr/>
          <p:nvPr/>
        </p:nvPicPr>
        <p:blipFill rotWithShape="1">
          <a:blip r:embed="rId8" cstate="print">
            <a:extLst>
              <a:ext uri="{28A0092B-C50C-407E-A947-70E740481C1C}">
                <a14:useLocalDpi xmlns:a14="http://schemas.microsoft.com/office/drawing/2010/main" val="0"/>
              </a:ext>
            </a:extLst>
          </a:blip>
          <a:srcRect r="1096"/>
          <a:stretch/>
        </p:blipFill>
        <p:spPr bwMode="auto">
          <a:xfrm>
            <a:off x="5244627" y="146995"/>
            <a:ext cx="6871173" cy="2291080"/>
          </a:xfrm>
          <a:prstGeom prst="rect">
            <a:avLst/>
          </a:prstGeom>
          <a:noFill/>
          <a:ln>
            <a:noFill/>
          </a:ln>
        </p:spPr>
      </p:pic>
    </p:spTree>
    <p:extLst>
      <p:ext uri="{BB962C8B-B14F-4D97-AF65-F5344CB8AC3E}">
        <p14:creationId xmlns:p14="http://schemas.microsoft.com/office/powerpoint/2010/main" val="131295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187" t="3441" r="8334" b="2750"/>
          <a:stretch>
            <a:fillRect/>
          </a:stretch>
        </p:blipFill>
        <p:spPr>
          <a:xfrm rot="-5400000">
            <a:off x="1313166" y="316917"/>
            <a:ext cx="3046950" cy="4356605"/>
          </a:xfrm>
          <a:prstGeom prst="rect">
            <a:avLst/>
          </a:prstGeom>
        </p:spPr>
      </p:pic>
      <p:pic>
        <p:nvPicPr>
          <p:cNvPr id="3" name="Picture 3"/>
          <p:cNvPicPr>
            <a:picLocks noChangeAspect="1"/>
          </p:cNvPicPr>
          <p:nvPr/>
        </p:nvPicPr>
        <p:blipFill>
          <a:blip r:embed="rId3"/>
          <a:srcRect l="3368" t="24161" r="3997" b="11847"/>
          <a:stretch>
            <a:fillRect/>
          </a:stretch>
        </p:blipFill>
        <p:spPr>
          <a:xfrm>
            <a:off x="5226610" y="6850080"/>
            <a:ext cx="5839772" cy="3025583"/>
          </a:xfrm>
          <a:prstGeom prst="rect">
            <a:avLst/>
          </a:prstGeom>
        </p:spPr>
      </p:pic>
      <p:grpSp>
        <p:nvGrpSpPr>
          <p:cNvPr id="4" name="Group 4"/>
          <p:cNvGrpSpPr>
            <a:grpSpLocks noChangeAspect="1"/>
          </p:cNvGrpSpPr>
          <p:nvPr/>
        </p:nvGrpSpPr>
        <p:grpSpPr>
          <a:xfrm>
            <a:off x="9278193" y="894808"/>
            <a:ext cx="4162932" cy="4162915"/>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25047" b="-25047"/>
              </a:stretch>
            </a:blipFill>
          </p:spPr>
        </p:sp>
      </p:grpSp>
      <p:pic>
        <p:nvPicPr>
          <p:cNvPr id="6" name="Picture 6"/>
          <p:cNvPicPr>
            <a:picLocks noChangeAspect="1"/>
          </p:cNvPicPr>
          <p:nvPr/>
        </p:nvPicPr>
        <p:blipFill>
          <a:blip r:embed="rId5"/>
          <a:srcRect l="7439" t="4289" r="12501" b="8525"/>
          <a:stretch>
            <a:fillRect/>
          </a:stretch>
        </p:blipFill>
        <p:spPr>
          <a:xfrm rot="-10800000">
            <a:off x="5259249" y="971744"/>
            <a:ext cx="3219351" cy="262941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26610" y="2107523"/>
            <a:ext cx="3603907" cy="1292902"/>
          </a:xfrm>
          <a:prstGeom prst="rect">
            <a:avLst/>
          </a:prstGeom>
        </p:spPr>
      </p:pic>
      <p:pic>
        <p:nvPicPr>
          <p:cNvPr id="8" name="Picture 8"/>
          <p:cNvPicPr>
            <a:picLocks noChangeAspect="1"/>
          </p:cNvPicPr>
          <p:nvPr/>
        </p:nvPicPr>
        <p:blipFill>
          <a:blip r:embed="rId8"/>
          <a:srcRect l="4527" t="27839" r="7239" b="9892"/>
          <a:stretch>
            <a:fillRect/>
          </a:stretch>
        </p:blipFill>
        <p:spPr>
          <a:xfrm>
            <a:off x="5226610" y="3667146"/>
            <a:ext cx="5839772" cy="3090939"/>
          </a:xfrm>
          <a:prstGeom prst="rect">
            <a:avLst/>
          </a:prstGeom>
        </p:spPr>
      </p:pic>
      <p:pic>
        <p:nvPicPr>
          <p:cNvPr id="9" name="Picture 9"/>
          <p:cNvPicPr>
            <a:picLocks noChangeAspect="1"/>
          </p:cNvPicPr>
          <p:nvPr/>
        </p:nvPicPr>
        <p:blipFill>
          <a:blip r:embed="rId9"/>
          <a:srcRect t="2973" r="7201" b="900"/>
          <a:stretch>
            <a:fillRect/>
          </a:stretch>
        </p:blipFill>
        <p:spPr>
          <a:xfrm rot="-10800000">
            <a:off x="658339" y="6504176"/>
            <a:ext cx="4339671" cy="3371487"/>
          </a:xfrm>
          <a:prstGeom prst="rect">
            <a:avLst/>
          </a:prstGeom>
        </p:spPr>
      </p:pic>
      <p:pic>
        <p:nvPicPr>
          <p:cNvPr id="10" name="Picture 10"/>
          <p:cNvPicPr>
            <a:picLocks noChangeAspect="1"/>
          </p:cNvPicPr>
          <p:nvPr/>
        </p:nvPicPr>
        <p:blipFill>
          <a:blip r:embed="rId10"/>
          <a:srcRect/>
          <a:stretch>
            <a:fillRect/>
          </a:stretch>
        </p:blipFill>
        <p:spPr>
          <a:xfrm rot="-5400000">
            <a:off x="10736100" y="5947041"/>
            <a:ext cx="4468904" cy="3351678"/>
          </a:xfrm>
          <a:prstGeom prst="rect">
            <a:avLst/>
          </a:prstGeom>
        </p:spPr>
      </p:pic>
      <p:pic>
        <p:nvPicPr>
          <p:cNvPr id="11" name="Picture 11"/>
          <p:cNvPicPr>
            <a:picLocks noChangeAspect="1"/>
          </p:cNvPicPr>
          <p:nvPr/>
        </p:nvPicPr>
        <p:blipFill>
          <a:blip r:embed="rId11"/>
          <a:srcRect l="4350" t="5657" r="4902" b="3245"/>
          <a:stretch>
            <a:fillRect/>
          </a:stretch>
        </p:blipFill>
        <p:spPr>
          <a:xfrm rot="-5400000">
            <a:off x="14195513" y="5942855"/>
            <a:ext cx="4487236" cy="3378381"/>
          </a:xfrm>
          <a:prstGeom prst="rect">
            <a:avLst/>
          </a:prstGeom>
        </p:spPr>
      </p:pic>
      <p:pic>
        <p:nvPicPr>
          <p:cNvPr id="12" name="Picture 12"/>
          <p:cNvPicPr>
            <a:picLocks noChangeAspect="1"/>
          </p:cNvPicPr>
          <p:nvPr/>
        </p:nvPicPr>
        <p:blipFill>
          <a:blip r:embed="rId12"/>
          <a:srcRect l="19787" t="10974" r="16710" b="6032"/>
          <a:stretch>
            <a:fillRect/>
          </a:stretch>
        </p:blipFill>
        <p:spPr>
          <a:xfrm>
            <a:off x="13663149" y="841645"/>
            <a:ext cx="4465172" cy="4376753"/>
          </a:xfrm>
          <a:prstGeom prst="rect">
            <a:avLst/>
          </a:prstGeom>
        </p:spPr>
      </p:pic>
      <p:pic>
        <p:nvPicPr>
          <p:cNvPr id="13" name="Picture 13"/>
          <p:cNvPicPr>
            <a:picLocks noChangeAspect="1"/>
          </p:cNvPicPr>
          <p:nvPr/>
        </p:nvPicPr>
        <p:blipFill>
          <a:blip r:embed="rId13"/>
          <a:srcRect l="16749" t="782" r="19901" b="3407"/>
          <a:stretch>
            <a:fillRect/>
          </a:stretch>
        </p:blipFill>
        <p:spPr>
          <a:xfrm rot="-5400000">
            <a:off x="1756442" y="3082517"/>
            <a:ext cx="2160398" cy="4356605"/>
          </a:xfrm>
          <a:prstGeom prst="rect">
            <a:avLst/>
          </a:prstGeom>
        </p:spPr>
      </p:pic>
      <p:sp>
        <p:nvSpPr>
          <p:cNvPr id="14" name="TextBox 14"/>
          <p:cNvSpPr txBox="1"/>
          <p:nvPr/>
        </p:nvSpPr>
        <p:spPr>
          <a:xfrm>
            <a:off x="1890268" y="206943"/>
            <a:ext cx="14507465" cy="434677"/>
          </a:xfrm>
          <a:prstGeom prst="rect">
            <a:avLst/>
          </a:prstGeom>
        </p:spPr>
        <p:txBody>
          <a:bodyPr lIns="0" tIns="0" rIns="0" bIns="0" rtlCol="0" anchor="t">
            <a:spAutoFit/>
          </a:bodyPr>
          <a:lstStyle/>
          <a:p>
            <a:pPr algn="ctr">
              <a:lnSpc>
                <a:spcPts val="3558"/>
              </a:lnSpc>
            </a:pPr>
            <a:r>
              <a:rPr lang="en-US" sz="2541">
                <a:solidFill>
                  <a:srgbClr val="000000"/>
                </a:solidFill>
                <a:latin typeface="Canva Sans 2 Bold"/>
              </a:rPr>
              <a:t>MARA Knowledge center provides books for mental well-being according to specific themes </a:t>
            </a: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309" y="2976266"/>
            <a:ext cx="3851600" cy="1381761"/>
          </a:xfrm>
          <a:prstGeom prst="rect">
            <a:avLst/>
          </a:prstGeom>
        </p:spPr>
      </p:pic>
      <p:sp>
        <p:nvSpPr>
          <p:cNvPr id="16" name="TextBox 16"/>
          <p:cNvSpPr txBox="1"/>
          <p:nvPr/>
        </p:nvSpPr>
        <p:spPr>
          <a:xfrm rot="-278831">
            <a:off x="481581" y="3310431"/>
            <a:ext cx="4302953" cy="572100"/>
          </a:xfrm>
          <a:prstGeom prst="rect">
            <a:avLst/>
          </a:prstGeom>
        </p:spPr>
        <p:txBody>
          <a:bodyPr lIns="0" tIns="0" rIns="0" bIns="0" rtlCol="0" anchor="t">
            <a:spAutoFit/>
          </a:bodyPr>
          <a:lstStyle/>
          <a:p>
            <a:pPr algn="ctr">
              <a:lnSpc>
                <a:spcPts val="4691"/>
              </a:lnSpc>
            </a:pPr>
            <a:r>
              <a:rPr lang="en-US" sz="3351">
                <a:solidFill>
                  <a:srgbClr val="1D737A"/>
                </a:solidFill>
                <a:latin typeface="Canva Sans 2 Bold"/>
              </a:rPr>
              <a:t>Cancer Survivor</a:t>
            </a:r>
          </a:p>
        </p:txBody>
      </p:sp>
      <p:sp>
        <p:nvSpPr>
          <p:cNvPr id="17" name="TextBox 17"/>
          <p:cNvSpPr txBox="1"/>
          <p:nvPr/>
        </p:nvSpPr>
        <p:spPr>
          <a:xfrm rot="-278133">
            <a:off x="4565169" y="2568624"/>
            <a:ext cx="4931493" cy="361637"/>
          </a:xfrm>
          <a:prstGeom prst="rect">
            <a:avLst/>
          </a:prstGeom>
        </p:spPr>
        <p:txBody>
          <a:bodyPr lIns="0" tIns="0" rIns="0" bIns="0" rtlCol="0" anchor="t">
            <a:spAutoFit/>
          </a:bodyPr>
          <a:lstStyle/>
          <a:p>
            <a:pPr algn="ctr">
              <a:lnSpc>
                <a:spcPts val="2584"/>
              </a:lnSpc>
            </a:pPr>
            <a:r>
              <a:rPr lang="en-US" sz="3151">
                <a:solidFill>
                  <a:srgbClr val="456874"/>
                </a:solidFill>
                <a:latin typeface="Canva Sans 2 Bold"/>
              </a:rPr>
              <a:t>Heart Recovery</a:t>
            </a:r>
          </a:p>
        </p:txBody>
      </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7797" y="5260819"/>
            <a:ext cx="3851600" cy="1381761"/>
          </a:xfrm>
          <a:prstGeom prst="rect">
            <a:avLst/>
          </a:prstGeom>
        </p:spPr>
      </p:pic>
      <p:sp>
        <p:nvSpPr>
          <p:cNvPr id="19" name="TextBox 19"/>
          <p:cNvSpPr txBox="1"/>
          <p:nvPr/>
        </p:nvSpPr>
        <p:spPr>
          <a:xfrm rot="-282085">
            <a:off x="567765" y="5520312"/>
            <a:ext cx="4302953" cy="588610"/>
          </a:xfrm>
          <a:prstGeom prst="rect">
            <a:avLst/>
          </a:prstGeom>
        </p:spPr>
        <p:txBody>
          <a:bodyPr lIns="0" tIns="0" rIns="0" bIns="0" rtlCol="0" anchor="t">
            <a:spAutoFit/>
          </a:bodyPr>
          <a:lstStyle/>
          <a:p>
            <a:pPr algn="ctr">
              <a:lnSpc>
                <a:spcPts val="4831"/>
              </a:lnSpc>
            </a:pPr>
            <a:r>
              <a:rPr lang="en-US" sz="3451">
                <a:solidFill>
                  <a:srgbClr val="1D737A"/>
                </a:solidFill>
                <a:latin typeface="Canva Sans 2 Bold"/>
              </a:rPr>
              <a:t>Teenager Issues</a:t>
            </a:r>
          </a:p>
        </p:txBody>
      </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4016" y="8362872"/>
            <a:ext cx="3851600" cy="1381761"/>
          </a:xfrm>
          <a:prstGeom prst="rect">
            <a:avLst/>
          </a:prstGeom>
        </p:spPr>
      </p:pic>
      <p:sp>
        <p:nvSpPr>
          <p:cNvPr id="21" name="TextBox 21"/>
          <p:cNvSpPr txBox="1"/>
          <p:nvPr/>
        </p:nvSpPr>
        <p:spPr>
          <a:xfrm rot="-248805">
            <a:off x="653625" y="8622368"/>
            <a:ext cx="4302953" cy="572100"/>
          </a:xfrm>
          <a:prstGeom prst="rect">
            <a:avLst/>
          </a:prstGeom>
        </p:spPr>
        <p:txBody>
          <a:bodyPr lIns="0" tIns="0" rIns="0" bIns="0" rtlCol="0" anchor="t">
            <a:spAutoFit/>
          </a:bodyPr>
          <a:lstStyle/>
          <a:p>
            <a:pPr algn="ctr">
              <a:lnSpc>
                <a:spcPts val="4691"/>
              </a:lnSpc>
            </a:pPr>
            <a:r>
              <a:rPr lang="en-US" sz="3351">
                <a:solidFill>
                  <a:srgbClr val="1D737A"/>
                </a:solidFill>
                <a:latin typeface="Canva Sans 2 Bold"/>
              </a:rPr>
              <a:t>Lost Loved One</a:t>
            </a:r>
          </a:p>
        </p:txBody>
      </p:sp>
      <p:grpSp>
        <p:nvGrpSpPr>
          <p:cNvPr id="22" name="Group 22"/>
          <p:cNvGrpSpPr/>
          <p:nvPr/>
        </p:nvGrpSpPr>
        <p:grpSpPr>
          <a:xfrm>
            <a:off x="6243223" y="8725401"/>
            <a:ext cx="4185794" cy="1339514"/>
            <a:chOff x="0" y="0"/>
            <a:chExt cx="5581058" cy="1786019"/>
          </a:xfrm>
        </p:grpSpPr>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7779" y="0"/>
              <a:ext cx="4978450" cy="1786019"/>
            </a:xfrm>
            <a:prstGeom prst="rect">
              <a:avLst/>
            </a:prstGeom>
          </p:spPr>
        </p:pic>
        <p:sp>
          <p:nvSpPr>
            <p:cNvPr id="24" name="TextBox 24"/>
            <p:cNvSpPr txBox="1"/>
            <p:nvPr/>
          </p:nvSpPr>
          <p:spPr>
            <a:xfrm rot="-407922">
              <a:off x="7611" y="519903"/>
              <a:ext cx="5561854" cy="530697"/>
            </a:xfrm>
            <a:prstGeom prst="rect">
              <a:avLst/>
            </a:prstGeom>
          </p:spPr>
          <p:txBody>
            <a:bodyPr lIns="0" tIns="0" rIns="0" bIns="0" rtlCol="0" anchor="t">
              <a:spAutoFit/>
            </a:bodyPr>
            <a:lstStyle/>
            <a:p>
              <a:pPr algn="ctr">
                <a:lnSpc>
                  <a:spcPts val="3463"/>
                </a:lnSpc>
              </a:pPr>
              <a:r>
                <a:rPr lang="en-US" sz="2474">
                  <a:solidFill>
                    <a:srgbClr val="1D737A"/>
                  </a:solidFill>
                  <a:latin typeface="Canva Sans 2 Bold"/>
                </a:rPr>
                <a:t>Acceptance &amp; Healing</a:t>
              </a:r>
            </a:p>
          </p:txBody>
        </p:sp>
      </p:grpSp>
      <p:grpSp>
        <p:nvGrpSpPr>
          <p:cNvPr id="25" name="Group 25"/>
          <p:cNvGrpSpPr/>
          <p:nvPr/>
        </p:nvGrpSpPr>
        <p:grpSpPr>
          <a:xfrm>
            <a:off x="6191185" y="5608950"/>
            <a:ext cx="4576462" cy="1464136"/>
            <a:chOff x="0" y="0"/>
            <a:chExt cx="6101949" cy="1952181"/>
          </a:xfrm>
        </p:grpSpPr>
        <p:pic>
          <p:nvPicPr>
            <p:cNvPr id="26" name="Picture 2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1292" y="0"/>
              <a:ext cx="5441619" cy="1952181"/>
            </a:xfrm>
            <a:prstGeom prst="rect">
              <a:avLst/>
            </a:prstGeom>
          </p:spPr>
        </p:pic>
        <p:sp>
          <p:nvSpPr>
            <p:cNvPr id="27" name="TextBox 27"/>
            <p:cNvSpPr txBox="1"/>
            <p:nvPr/>
          </p:nvSpPr>
          <p:spPr>
            <a:xfrm rot="-175951">
              <a:off x="10328" y="626051"/>
              <a:ext cx="6079300" cy="655474"/>
            </a:xfrm>
            <a:prstGeom prst="rect">
              <a:avLst/>
            </a:prstGeom>
          </p:spPr>
          <p:txBody>
            <a:bodyPr lIns="0" tIns="0" rIns="0" bIns="0" rtlCol="0" anchor="t">
              <a:spAutoFit/>
            </a:bodyPr>
            <a:lstStyle/>
            <a:p>
              <a:pPr algn="ctr">
                <a:lnSpc>
                  <a:spcPts val="4141"/>
                </a:lnSpc>
              </a:pPr>
              <a:r>
                <a:rPr lang="en-US" sz="2957">
                  <a:solidFill>
                    <a:srgbClr val="1D737A"/>
                  </a:solidFill>
                  <a:latin typeface="Canva Sans 2 Bold"/>
                </a:rPr>
                <a:t>Pandemic &amp; Disease</a:t>
              </a:r>
            </a:p>
          </p:txBody>
        </p:sp>
      </p:grpSp>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47822" y="6850080"/>
            <a:ext cx="3437805" cy="1233312"/>
          </a:xfrm>
          <a:prstGeom prst="rect">
            <a:avLst/>
          </a:prstGeom>
        </p:spPr>
      </p:pic>
      <p:sp>
        <p:nvSpPr>
          <p:cNvPr id="29" name="TextBox 29"/>
          <p:cNvSpPr txBox="1"/>
          <p:nvPr/>
        </p:nvSpPr>
        <p:spPr>
          <a:xfrm rot="-222044">
            <a:off x="14644646" y="7074431"/>
            <a:ext cx="3840667" cy="576745"/>
          </a:xfrm>
          <a:prstGeom prst="rect">
            <a:avLst/>
          </a:prstGeom>
        </p:spPr>
        <p:txBody>
          <a:bodyPr lIns="0" tIns="0" rIns="0" bIns="0" rtlCol="0" anchor="t">
            <a:spAutoFit/>
          </a:bodyPr>
          <a:lstStyle/>
          <a:p>
            <a:pPr algn="ctr">
              <a:lnSpc>
                <a:spcPts val="4687"/>
              </a:lnSpc>
            </a:pPr>
            <a:r>
              <a:rPr lang="en-US" sz="3348">
                <a:solidFill>
                  <a:srgbClr val="1D737A"/>
                </a:solidFill>
                <a:latin typeface="Canva Sans 2 Bold"/>
              </a:rPr>
              <a:t>Peace of Mind</a:t>
            </a:r>
          </a:p>
        </p:txBody>
      </p:sp>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10706" y="6723251"/>
            <a:ext cx="3626734" cy="1301091"/>
          </a:xfrm>
          <a:prstGeom prst="rect">
            <a:avLst/>
          </a:prstGeom>
        </p:spPr>
      </p:pic>
      <p:sp>
        <p:nvSpPr>
          <p:cNvPr id="31" name="TextBox 31"/>
          <p:cNvSpPr txBox="1"/>
          <p:nvPr/>
        </p:nvSpPr>
        <p:spPr>
          <a:xfrm rot="-268282">
            <a:off x="10693980" y="7011327"/>
            <a:ext cx="4051736" cy="556073"/>
          </a:xfrm>
          <a:prstGeom prst="rect">
            <a:avLst/>
          </a:prstGeom>
        </p:spPr>
        <p:txBody>
          <a:bodyPr lIns="0" tIns="0" rIns="0" bIns="0" rtlCol="0" anchor="t">
            <a:spAutoFit/>
          </a:bodyPr>
          <a:lstStyle/>
          <a:p>
            <a:pPr algn="ctr">
              <a:lnSpc>
                <a:spcPts val="4525"/>
              </a:lnSpc>
            </a:pPr>
            <a:r>
              <a:rPr lang="en-US" sz="3232">
                <a:solidFill>
                  <a:srgbClr val="1D737A"/>
                </a:solidFill>
                <a:latin typeface="Canva Sans 2 Bold"/>
              </a:rPr>
              <a:t>Self-Esteem</a:t>
            </a:r>
          </a:p>
        </p:txBody>
      </p:sp>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37498" y="2420196"/>
            <a:ext cx="3851600" cy="1381761"/>
          </a:xfrm>
          <a:prstGeom prst="rect">
            <a:avLst/>
          </a:prstGeom>
        </p:spPr>
      </p:pic>
      <p:sp>
        <p:nvSpPr>
          <p:cNvPr id="33" name="TextBox 33"/>
          <p:cNvSpPr txBox="1"/>
          <p:nvPr/>
        </p:nvSpPr>
        <p:spPr>
          <a:xfrm rot="-233983">
            <a:off x="13808392" y="2718936"/>
            <a:ext cx="4302953" cy="555589"/>
          </a:xfrm>
          <a:prstGeom prst="rect">
            <a:avLst/>
          </a:prstGeom>
        </p:spPr>
        <p:txBody>
          <a:bodyPr lIns="0" tIns="0" rIns="0" bIns="0" rtlCol="0" anchor="t">
            <a:spAutoFit/>
          </a:bodyPr>
          <a:lstStyle/>
          <a:p>
            <a:pPr algn="ctr">
              <a:lnSpc>
                <a:spcPts val="4551"/>
              </a:lnSpc>
            </a:pPr>
            <a:r>
              <a:rPr lang="en-US" sz="3251">
                <a:solidFill>
                  <a:srgbClr val="1D737A"/>
                </a:solidFill>
                <a:latin typeface="Canva Sans 2 Bold"/>
              </a:rPr>
              <a:t>Family Issues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5458402" y="1081229"/>
            <a:ext cx="2325806" cy="232580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3F4F8"/>
            </a:solidFill>
          </p:spPr>
        </p:sp>
        <p:sp>
          <p:nvSpPr>
            <p:cNvPr id="4" name="TextBox 4"/>
            <p:cNvSpPr txBox="1"/>
            <p:nvPr/>
          </p:nvSpPr>
          <p:spPr>
            <a:xfrm>
              <a:off x="76200" y="57150"/>
              <a:ext cx="660400" cy="679450"/>
            </a:xfrm>
            <a:prstGeom prst="rect">
              <a:avLst/>
            </a:prstGeom>
          </p:spPr>
          <p:txBody>
            <a:bodyPr lIns="124792" tIns="124792" rIns="124792" bIns="124792" rtlCol="0" anchor="ctr"/>
            <a:lstStyle/>
            <a:p>
              <a:pPr algn="ctr">
                <a:lnSpc>
                  <a:spcPts val="2099"/>
                </a:lnSpc>
              </a:pPr>
              <a:endParaRPr/>
            </a:p>
          </p:txBody>
        </p:sp>
      </p:grpSp>
      <p:pic>
        <p:nvPicPr>
          <p:cNvPr id="5" name="Picture 5"/>
          <p:cNvPicPr>
            <a:picLocks noChangeAspect="1"/>
          </p:cNvPicPr>
          <p:nvPr/>
        </p:nvPicPr>
        <p:blipFill>
          <a:blip r:embed="rId2"/>
          <a:srcRect/>
          <a:stretch>
            <a:fillRect/>
          </a:stretch>
        </p:blipFill>
        <p:spPr>
          <a:xfrm>
            <a:off x="5743947" y="1183773"/>
            <a:ext cx="1754716" cy="2105659"/>
          </a:xfrm>
          <a:prstGeom prst="rect">
            <a:avLst/>
          </a:prstGeom>
        </p:spPr>
      </p:pic>
      <p:grpSp>
        <p:nvGrpSpPr>
          <p:cNvPr id="6" name="Group 6"/>
          <p:cNvGrpSpPr/>
          <p:nvPr/>
        </p:nvGrpSpPr>
        <p:grpSpPr>
          <a:xfrm>
            <a:off x="8106750" y="2269393"/>
            <a:ext cx="4145940" cy="816707"/>
            <a:chOff x="0" y="0"/>
            <a:chExt cx="781682" cy="184266"/>
          </a:xfrm>
        </p:grpSpPr>
        <p:sp>
          <p:nvSpPr>
            <p:cNvPr id="7" name="Freeform 7"/>
            <p:cNvSpPr/>
            <p:nvPr/>
          </p:nvSpPr>
          <p:spPr>
            <a:xfrm>
              <a:off x="0" y="0"/>
              <a:ext cx="781682" cy="184266"/>
            </a:xfrm>
            <a:custGeom>
              <a:avLst/>
              <a:gdLst/>
              <a:ahLst/>
              <a:cxnLst/>
              <a:rect l="l" t="t" r="r" b="b"/>
              <a:pathLst>
                <a:path w="781682" h="184266">
                  <a:moveTo>
                    <a:pt x="92133" y="0"/>
                  </a:moveTo>
                  <a:lnTo>
                    <a:pt x="689549" y="0"/>
                  </a:lnTo>
                  <a:cubicBezTo>
                    <a:pt x="713984" y="0"/>
                    <a:pt x="737418" y="9707"/>
                    <a:pt x="754697" y="26985"/>
                  </a:cubicBezTo>
                  <a:cubicBezTo>
                    <a:pt x="771975" y="44263"/>
                    <a:pt x="781682" y="67698"/>
                    <a:pt x="781682" y="92133"/>
                  </a:cubicBezTo>
                  <a:lnTo>
                    <a:pt x="781682" y="92133"/>
                  </a:lnTo>
                  <a:cubicBezTo>
                    <a:pt x="781682" y="116568"/>
                    <a:pt x="771975" y="140003"/>
                    <a:pt x="754697" y="157281"/>
                  </a:cubicBezTo>
                  <a:cubicBezTo>
                    <a:pt x="737418" y="174559"/>
                    <a:pt x="713984" y="184266"/>
                    <a:pt x="689549" y="184266"/>
                  </a:cubicBezTo>
                  <a:lnTo>
                    <a:pt x="92133" y="184266"/>
                  </a:lnTo>
                  <a:cubicBezTo>
                    <a:pt x="67698" y="184266"/>
                    <a:pt x="44263" y="174559"/>
                    <a:pt x="26985" y="157281"/>
                  </a:cubicBezTo>
                  <a:cubicBezTo>
                    <a:pt x="9707" y="140003"/>
                    <a:pt x="0" y="116568"/>
                    <a:pt x="0" y="92133"/>
                  </a:cubicBezTo>
                  <a:lnTo>
                    <a:pt x="0" y="92133"/>
                  </a:lnTo>
                  <a:cubicBezTo>
                    <a:pt x="0" y="67698"/>
                    <a:pt x="9707" y="44263"/>
                    <a:pt x="26985" y="26985"/>
                  </a:cubicBezTo>
                  <a:cubicBezTo>
                    <a:pt x="44263" y="9707"/>
                    <a:pt x="67698" y="0"/>
                    <a:pt x="92133" y="0"/>
                  </a:cubicBezTo>
                  <a:close/>
                </a:path>
              </a:pathLst>
            </a:custGeom>
            <a:solidFill>
              <a:srgbClr val="000000">
                <a:alpha val="0"/>
              </a:srgbClr>
            </a:solidFill>
          </p:spPr>
        </p:sp>
        <p:sp>
          <p:nvSpPr>
            <p:cNvPr id="8" name="TextBox 8"/>
            <p:cNvSpPr txBox="1"/>
            <p:nvPr/>
          </p:nvSpPr>
          <p:spPr>
            <a:xfrm>
              <a:off x="0" y="-76200"/>
              <a:ext cx="812800" cy="889000"/>
            </a:xfrm>
            <a:prstGeom prst="rect">
              <a:avLst/>
            </a:prstGeom>
          </p:spPr>
          <p:txBody>
            <a:bodyPr lIns="70963" tIns="70963" rIns="70963" bIns="70963" rtlCol="0" anchor="ctr"/>
            <a:lstStyle/>
            <a:p>
              <a:pPr algn="ctr">
                <a:lnSpc>
                  <a:spcPts val="5039"/>
                </a:lnSpc>
              </a:pPr>
              <a:r>
                <a:rPr lang="en-US" sz="3599" dirty="0">
                  <a:solidFill>
                    <a:srgbClr val="004AAD"/>
                  </a:solidFill>
                  <a:latin typeface="Sukar Black"/>
                </a:rPr>
                <a:t>Flow of Process </a:t>
              </a: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4923" y="2917975"/>
            <a:ext cx="3589927" cy="511565"/>
          </a:xfrm>
          <a:prstGeom prst="rect">
            <a:avLst/>
          </a:prstGeom>
        </p:spPr>
      </p:pic>
      <p:sp>
        <p:nvSpPr>
          <p:cNvPr id="10" name="TextBox 10"/>
          <p:cNvSpPr txBox="1"/>
          <p:nvPr/>
        </p:nvSpPr>
        <p:spPr>
          <a:xfrm>
            <a:off x="7615707" y="2077464"/>
            <a:ext cx="4956713" cy="507683"/>
          </a:xfrm>
          <a:prstGeom prst="rect">
            <a:avLst/>
          </a:prstGeom>
        </p:spPr>
        <p:txBody>
          <a:bodyPr lIns="0" tIns="0" rIns="0" bIns="0" rtlCol="0" anchor="t">
            <a:spAutoFit/>
          </a:bodyPr>
          <a:lstStyle/>
          <a:p>
            <a:pPr algn="ctr">
              <a:lnSpc>
                <a:spcPts val="3666"/>
              </a:lnSpc>
            </a:pPr>
            <a:r>
              <a:rPr lang="en-US" sz="4214">
                <a:solidFill>
                  <a:srgbClr val="065A5D"/>
                </a:solidFill>
                <a:latin typeface="Allura"/>
              </a:rPr>
              <a:t>Biliotherapy Tehchnique</a:t>
            </a:r>
          </a:p>
        </p:txBody>
      </p:sp>
      <p:sp>
        <p:nvSpPr>
          <p:cNvPr id="11" name="TextBox 11"/>
          <p:cNvSpPr txBox="1"/>
          <p:nvPr/>
        </p:nvSpPr>
        <p:spPr>
          <a:xfrm>
            <a:off x="8072479" y="876300"/>
            <a:ext cx="4214482" cy="1307458"/>
          </a:xfrm>
          <a:prstGeom prst="rect">
            <a:avLst/>
          </a:prstGeom>
        </p:spPr>
        <p:txBody>
          <a:bodyPr lIns="0" tIns="0" rIns="0" bIns="0" rtlCol="0" anchor="t">
            <a:spAutoFit/>
          </a:bodyPr>
          <a:lstStyle/>
          <a:p>
            <a:pPr algn="ctr">
              <a:lnSpc>
                <a:spcPts val="10707"/>
              </a:lnSpc>
            </a:pPr>
            <a:r>
              <a:rPr lang="en-US" sz="7648">
                <a:solidFill>
                  <a:srgbClr val="004AAD"/>
                </a:solidFill>
                <a:latin typeface="Archivo Black Bold"/>
              </a:rPr>
              <a:t>MARA</a:t>
            </a:r>
          </a:p>
        </p:txBody>
      </p:sp>
      <p:grpSp>
        <p:nvGrpSpPr>
          <p:cNvPr id="12" name="Group 12"/>
          <p:cNvGrpSpPr/>
          <p:nvPr/>
        </p:nvGrpSpPr>
        <p:grpSpPr>
          <a:xfrm>
            <a:off x="2247730" y="3558972"/>
            <a:ext cx="3950463" cy="4108170"/>
            <a:chOff x="0" y="0"/>
            <a:chExt cx="5267284" cy="5477560"/>
          </a:xfrm>
        </p:grpSpPr>
        <p:grpSp>
          <p:nvGrpSpPr>
            <p:cNvPr id="13" name="Group 13"/>
            <p:cNvGrpSpPr/>
            <p:nvPr/>
          </p:nvGrpSpPr>
          <p:grpSpPr>
            <a:xfrm>
              <a:off x="340950" y="369001"/>
              <a:ext cx="4289302" cy="5108559"/>
              <a:chOff x="0" y="0"/>
              <a:chExt cx="6350000" cy="7562850"/>
            </a:xfrm>
          </p:grpSpPr>
          <p:sp>
            <p:nvSpPr>
              <p:cNvPr id="14" name="Freeform 14"/>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065A5D"/>
              </a:solidFill>
            </p:spPr>
          </p:sp>
          <p:sp>
            <p:nvSpPr>
              <p:cNvPr id="15" name="Freeform 15"/>
              <p:cNvSpPr/>
              <p:nvPr/>
            </p:nvSpPr>
            <p:spPr>
              <a:xfrm>
                <a:off x="3175001" y="1925319"/>
                <a:ext cx="3174999" cy="5637531"/>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148B8F"/>
              </a:solidFill>
            </p:spPr>
            <p:txBody>
              <a:bodyPr/>
              <a:lstStyle/>
              <a:p>
                <a:endParaRPr lang="en-MY"/>
              </a:p>
            </p:txBody>
          </p:sp>
          <p:sp>
            <p:nvSpPr>
              <p:cNvPr id="16" name="Freeform 16"/>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C4EBE8"/>
              </a:solid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14923" y="0"/>
              <a:ext cx="1095462" cy="1646187"/>
            </a:xfrm>
            <a:prstGeom prst="rect">
              <a:avLst/>
            </a:prstGeom>
          </p:spPr>
        </p:pic>
        <p:sp>
          <p:nvSpPr>
            <p:cNvPr id="18" name="TextBox 18"/>
            <p:cNvSpPr txBox="1"/>
            <p:nvPr/>
          </p:nvSpPr>
          <p:spPr>
            <a:xfrm>
              <a:off x="0" y="2717712"/>
              <a:ext cx="2721580" cy="1714857"/>
            </a:xfrm>
            <a:prstGeom prst="rect">
              <a:avLst/>
            </a:prstGeom>
          </p:spPr>
          <p:txBody>
            <a:bodyPr lIns="0" tIns="0" rIns="0" bIns="0" rtlCol="0" anchor="t">
              <a:spAutoFit/>
            </a:bodyPr>
            <a:lstStyle/>
            <a:p>
              <a:pPr algn="ctr">
                <a:lnSpc>
                  <a:spcPts val="9022"/>
                </a:lnSpc>
                <a:spcBef>
                  <a:spcPct val="0"/>
                </a:spcBef>
              </a:pPr>
              <a:r>
                <a:rPr lang="en-US" sz="6940">
                  <a:solidFill>
                    <a:srgbClr val="FFFFFF"/>
                  </a:solidFill>
                  <a:latin typeface="Mont Bold"/>
                </a:rPr>
                <a:t>1</a:t>
              </a:r>
            </a:p>
          </p:txBody>
        </p:sp>
        <p:grpSp>
          <p:nvGrpSpPr>
            <p:cNvPr id="19" name="Group 19"/>
            <p:cNvGrpSpPr/>
            <p:nvPr/>
          </p:nvGrpSpPr>
          <p:grpSpPr>
            <a:xfrm rot="-1687752">
              <a:off x="2414994" y="2330202"/>
              <a:ext cx="2395222" cy="2539008"/>
              <a:chOff x="0" y="0"/>
              <a:chExt cx="245407" cy="260139"/>
            </a:xfrm>
          </p:grpSpPr>
          <p:sp>
            <p:nvSpPr>
              <p:cNvPr id="20" name="Freeform 20"/>
              <p:cNvSpPr/>
              <p:nvPr/>
            </p:nvSpPr>
            <p:spPr>
              <a:xfrm>
                <a:off x="0" y="0"/>
                <a:ext cx="245407" cy="260139"/>
              </a:xfrm>
              <a:custGeom>
                <a:avLst/>
                <a:gdLst/>
                <a:ahLst/>
                <a:cxnLst/>
                <a:rect l="l" t="t" r="r" b="b"/>
                <a:pathLst>
                  <a:path w="245407" h="260139">
                    <a:moveTo>
                      <a:pt x="0" y="0"/>
                    </a:moveTo>
                    <a:lnTo>
                      <a:pt x="245407" y="0"/>
                    </a:lnTo>
                    <a:lnTo>
                      <a:pt x="245407" y="260139"/>
                    </a:lnTo>
                    <a:lnTo>
                      <a:pt x="0" y="260139"/>
                    </a:lnTo>
                    <a:close/>
                  </a:path>
                </a:pathLst>
              </a:custGeom>
              <a:solidFill>
                <a:srgbClr val="000000">
                  <a:alpha val="0"/>
                </a:srgbClr>
              </a:solidFill>
            </p:spPr>
          </p:sp>
          <p:sp>
            <p:nvSpPr>
              <p:cNvPr id="21" name="TextBox 21"/>
              <p:cNvSpPr txBox="1"/>
              <p:nvPr/>
            </p:nvSpPr>
            <p:spPr>
              <a:xfrm>
                <a:off x="0" y="-19050"/>
                <a:ext cx="812800" cy="831850"/>
              </a:xfrm>
              <a:prstGeom prst="rect">
                <a:avLst/>
              </a:prstGeom>
            </p:spPr>
            <p:txBody>
              <a:bodyPr lIns="50800" tIns="50800" rIns="50800" bIns="50800" rtlCol="0" anchor="ctr"/>
              <a:lstStyle/>
              <a:p>
                <a:pPr algn="ctr">
                  <a:lnSpc>
                    <a:spcPts val="1540"/>
                  </a:lnSpc>
                </a:pPr>
                <a:r>
                  <a:rPr lang="en-US" sz="1100">
                    <a:solidFill>
                      <a:srgbClr val="FFFFFF"/>
                    </a:solidFill>
                    <a:latin typeface="Canva Sans 2 Bold"/>
                  </a:rPr>
                  <a:t>Screening Test</a:t>
                </a:r>
              </a:p>
            </p:txBody>
          </p:sp>
        </p:grpSp>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4799" y="705408"/>
              <a:ext cx="1572722" cy="1572722"/>
            </a:xfrm>
            <a:prstGeom prst="rect">
              <a:avLst/>
            </a:prstGeom>
          </p:spPr>
        </p:pic>
      </p:grpSp>
      <p:grpSp>
        <p:nvGrpSpPr>
          <p:cNvPr id="23" name="Group 23"/>
          <p:cNvGrpSpPr/>
          <p:nvPr/>
        </p:nvGrpSpPr>
        <p:grpSpPr>
          <a:xfrm>
            <a:off x="12028725" y="3740206"/>
            <a:ext cx="4415264" cy="3379987"/>
            <a:chOff x="0" y="0"/>
            <a:chExt cx="5887019" cy="4506649"/>
          </a:xfrm>
        </p:grpSpPr>
        <p:pic>
          <p:nvPicPr>
            <p:cNvPr id="24" name="Picture 24"/>
            <p:cNvPicPr>
              <a:picLocks noChangeAspect="1"/>
            </p:cNvPicPr>
            <p:nvPr/>
          </p:nvPicPr>
          <p:blipFill>
            <a:blip r:embed="rId9"/>
            <a:srcRect b="10326"/>
            <a:stretch>
              <a:fillRect/>
            </a:stretch>
          </p:blipFill>
          <p:spPr>
            <a:xfrm rot="1251104">
              <a:off x="2596804" y="357002"/>
              <a:ext cx="2703759" cy="3792644"/>
            </a:xfrm>
            <a:prstGeom prst="rect">
              <a:avLst/>
            </a:prstGeom>
          </p:spPr>
        </p:pic>
        <p:pic>
          <p:nvPicPr>
            <p:cNvPr id="25" name="Picture 25"/>
            <p:cNvPicPr>
              <a:picLocks noChangeAspect="1"/>
            </p:cNvPicPr>
            <p:nvPr/>
          </p:nvPicPr>
          <p:blipFill>
            <a:blip r:embed="rId10"/>
            <a:srcRect/>
            <a:stretch>
              <a:fillRect/>
            </a:stretch>
          </p:blipFill>
          <p:spPr>
            <a:xfrm>
              <a:off x="0" y="295273"/>
              <a:ext cx="3582839" cy="3223131"/>
            </a:xfrm>
            <a:prstGeom prst="rect">
              <a:avLst/>
            </a:prstGeom>
          </p:spPr>
        </p:pic>
      </p:grpSp>
      <p:sp>
        <p:nvSpPr>
          <p:cNvPr id="26" name="TextBox 26"/>
          <p:cNvSpPr txBox="1"/>
          <p:nvPr/>
        </p:nvSpPr>
        <p:spPr>
          <a:xfrm>
            <a:off x="6303414" y="5287002"/>
            <a:ext cx="5911269" cy="1562097"/>
          </a:xfrm>
          <a:prstGeom prst="rect">
            <a:avLst/>
          </a:prstGeom>
        </p:spPr>
        <p:txBody>
          <a:bodyPr lIns="0" tIns="0" rIns="0" bIns="0" rtlCol="0" anchor="t">
            <a:spAutoFit/>
          </a:bodyPr>
          <a:lstStyle/>
          <a:p>
            <a:pPr algn="just">
              <a:lnSpc>
                <a:spcPts val="2568"/>
              </a:lnSpc>
            </a:pPr>
            <a:r>
              <a:rPr lang="en-US" sz="1960" dirty="0">
                <a:solidFill>
                  <a:srgbClr val="000000"/>
                </a:solidFill>
                <a:latin typeface="Canva Sans 2"/>
              </a:rPr>
              <a:t>DRAWING THERAPY</a:t>
            </a:r>
          </a:p>
          <a:p>
            <a:pPr algn="just">
              <a:lnSpc>
                <a:spcPts val="2568"/>
              </a:lnSpc>
            </a:pPr>
            <a:r>
              <a:rPr lang="en-US" sz="1960" dirty="0">
                <a:solidFill>
                  <a:srgbClr val="000000"/>
                </a:solidFill>
                <a:latin typeface="Canva Sans 2"/>
              </a:rPr>
              <a:t>Screening personality &amp; emotional trait to:</a:t>
            </a:r>
          </a:p>
          <a:p>
            <a:pPr algn="just">
              <a:lnSpc>
                <a:spcPts val="2568"/>
              </a:lnSpc>
            </a:pPr>
            <a:r>
              <a:rPr lang="en-US" sz="1960" dirty="0">
                <a:solidFill>
                  <a:srgbClr val="000000"/>
                </a:solidFill>
                <a:latin typeface="Canva Sans 2"/>
              </a:rPr>
              <a:t>1) Normal case will join reading therapy</a:t>
            </a:r>
          </a:p>
          <a:p>
            <a:pPr algn="just">
              <a:lnSpc>
                <a:spcPts val="2568"/>
              </a:lnSpc>
            </a:pPr>
            <a:r>
              <a:rPr lang="en-US" sz="1960" dirty="0">
                <a:solidFill>
                  <a:srgbClr val="000000"/>
                </a:solidFill>
                <a:latin typeface="Canva Sans 2"/>
              </a:rPr>
              <a:t>2) Normal &amp; Medium case will join writing therapy</a:t>
            </a:r>
          </a:p>
          <a:p>
            <a:pPr algn="just">
              <a:lnSpc>
                <a:spcPts val="2568"/>
              </a:lnSpc>
            </a:pPr>
            <a:r>
              <a:rPr lang="en-US" sz="1960" dirty="0">
                <a:solidFill>
                  <a:srgbClr val="000000"/>
                </a:solidFill>
                <a:latin typeface="Canva Sans 2"/>
              </a:rPr>
              <a:t>3)Serious case for close monitoring by Therapist</a:t>
            </a:r>
          </a:p>
        </p:txBody>
      </p:sp>
      <p:sp>
        <p:nvSpPr>
          <p:cNvPr id="27" name="TextBox 27"/>
          <p:cNvSpPr txBox="1"/>
          <p:nvPr/>
        </p:nvSpPr>
        <p:spPr>
          <a:xfrm>
            <a:off x="6215329" y="4439285"/>
            <a:ext cx="5064075" cy="553539"/>
          </a:xfrm>
          <a:prstGeom prst="rect">
            <a:avLst/>
          </a:prstGeom>
        </p:spPr>
        <p:txBody>
          <a:bodyPr lIns="0" tIns="0" rIns="0" bIns="0" rtlCol="0" anchor="t">
            <a:spAutoFit/>
          </a:bodyPr>
          <a:lstStyle/>
          <a:p>
            <a:pPr>
              <a:lnSpc>
                <a:spcPts val="4500"/>
              </a:lnSpc>
            </a:pPr>
            <a:r>
              <a:rPr lang="en-US" sz="3435" dirty="0">
                <a:solidFill>
                  <a:srgbClr val="000000"/>
                </a:solidFill>
                <a:latin typeface="Sunborn Bold"/>
              </a:rPr>
              <a:t>1 Screening HTP test </a:t>
            </a:r>
          </a:p>
        </p:txBody>
      </p:sp>
      <p:pic>
        <p:nvPicPr>
          <p:cNvPr id="28" name="Picture 28"/>
          <p:cNvPicPr>
            <a:picLocks noChangeAspect="1"/>
          </p:cNvPicPr>
          <p:nvPr/>
        </p:nvPicPr>
        <p:blipFill rotWithShape="1">
          <a:blip r:embed="rId11"/>
          <a:srcRect l="-5350" t="1" r="21494" b="56769"/>
          <a:stretch/>
        </p:blipFill>
        <p:spPr>
          <a:xfrm rot="9665131">
            <a:off x="295181" y="66513"/>
            <a:ext cx="3760027" cy="2601922"/>
          </a:xfrm>
          <a:prstGeom prst="rect">
            <a:avLst/>
          </a:prstGeom>
        </p:spPr>
      </p:pic>
      <p:pic>
        <p:nvPicPr>
          <p:cNvPr id="29" name="Picture 29"/>
          <p:cNvPicPr>
            <a:picLocks noChangeAspect="1"/>
          </p:cNvPicPr>
          <p:nvPr/>
        </p:nvPicPr>
        <p:blipFill rotWithShape="1">
          <a:blip r:embed="rId12"/>
          <a:srcRect r="31358" b="23656"/>
          <a:stretch/>
        </p:blipFill>
        <p:spPr>
          <a:xfrm rot="21437480">
            <a:off x="14199294" y="-49368"/>
            <a:ext cx="4073781" cy="7121193"/>
          </a:xfrm>
          <a:prstGeom prst="rect">
            <a:avLst/>
          </a:prstGeom>
        </p:spPr>
      </p:pic>
      <p:pic>
        <p:nvPicPr>
          <p:cNvPr id="30" name="Picture 30"/>
          <p:cNvPicPr>
            <a:picLocks noChangeAspect="1"/>
          </p:cNvPicPr>
          <p:nvPr/>
        </p:nvPicPr>
        <p:blipFill>
          <a:blip r:embed="rId13"/>
          <a:srcRect/>
          <a:stretch>
            <a:fillRect/>
          </a:stretch>
        </p:blipFill>
        <p:spPr>
          <a:xfrm>
            <a:off x="0" y="6823710"/>
            <a:ext cx="18288000" cy="34632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751714" y="3053669"/>
            <a:ext cx="7536286" cy="7117309"/>
          </a:xfrm>
          <a:prstGeom prst="rect">
            <a:avLst/>
          </a:prstGeom>
        </p:spPr>
      </p:pic>
      <p:pic>
        <p:nvPicPr>
          <p:cNvPr id="3" name="Picture 3"/>
          <p:cNvPicPr>
            <a:picLocks noChangeAspect="1"/>
          </p:cNvPicPr>
          <p:nvPr/>
        </p:nvPicPr>
        <p:blipFill>
          <a:blip r:embed="rId3">
            <a:alphaModFix amt="14000"/>
          </a:blip>
          <a:srcRect t="37709" r="65465" b="3645"/>
          <a:stretch>
            <a:fillRect/>
          </a:stretch>
        </p:blipFill>
        <p:spPr>
          <a:xfrm>
            <a:off x="6715906" y="4860754"/>
            <a:ext cx="4321194" cy="5426246"/>
          </a:xfrm>
          <a:prstGeom prst="rect">
            <a:avLst/>
          </a:prstGeom>
        </p:spPr>
      </p:pic>
      <p:grpSp>
        <p:nvGrpSpPr>
          <p:cNvPr id="4" name="Group 4"/>
          <p:cNvGrpSpPr>
            <a:grpSpLocks noChangeAspect="1"/>
          </p:cNvGrpSpPr>
          <p:nvPr/>
        </p:nvGrpSpPr>
        <p:grpSpPr>
          <a:xfrm>
            <a:off x="11975" y="-342900"/>
            <a:ext cx="4321194" cy="567478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alphaModFix amt="25000"/>
              </a:blip>
              <a:stretch>
                <a:fillRect l="-21700" r="-200773" b="-138459"/>
              </a:stretch>
            </a:blipFill>
          </p:spPr>
        </p:sp>
      </p:grpSp>
      <p:sp>
        <p:nvSpPr>
          <p:cNvPr id="7" name="TextBox 7"/>
          <p:cNvSpPr txBox="1"/>
          <p:nvPr/>
        </p:nvSpPr>
        <p:spPr>
          <a:xfrm>
            <a:off x="3304041" y="3242596"/>
            <a:ext cx="14287059" cy="7009035"/>
          </a:xfrm>
          <a:prstGeom prst="rect">
            <a:avLst/>
          </a:prstGeom>
        </p:spPr>
        <p:txBody>
          <a:bodyPr lIns="0" tIns="0" rIns="0" bIns="0" rtlCol="0" anchor="t">
            <a:spAutoFit/>
          </a:bodyPr>
          <a:lstStyle/>
          <a:p>
            <a:pPr algn="ctr">
              <a:lnSpc>
                <a:spcPts val="3220"/>
              </a:lnSpc>
            </a:pPr>
            <a:r>
              <a:rPr lang="en-US" sz="2927" dirty="0">
                <a:solidFill>
                  <a:srgbClr val="000000"/>
                </a:solidFill>
                <a:latin typeface="Canva Sans 2 Bold"/>
              </a:rPr>
              <a:t>The house-tree-person test (HTP) is a projective test intended to</a:t>
            </a:r>
          </a:p>
          <a:p>
            <a:pPr algn="ctr">
              <a:lnSpc>
                <a:spcPts val="3220"/>
              </a:lnSpc>
            </a:pPr>
            <a:r>
              <a:rPr lang="en-US" sz="2927" dirty="0">
                <a:solidFill>
                  <a:srgbClr val="000000"/>
                </a:solidFill>
                <a:latin typeface="Canva Sans 2 Bold"/>
              </a:rPr>
              <a:t>to create a picture of the person’s cognitive, emotional, and social functioning</a:t>
            </a:r>
          </a:p>
          <a:p>
            <a:pPr algn="ctr">
              <a:lnSpc>
                <a:spcPts val="3220"/>
              </a:lnSpc>
              <a:spcBef>
                <a:spcPct val="0"/>
              </a:spcBef>
            </a:pPr>
            <a:r>
              <a:rPr lang="en-US" sz="2927" dirty="0">
                <a:solidFill>
                  <a:srgbClr val="000000"/>
                </a:solidFill>
                <a:latin typeface="Canva Sans 2"/>
              </a:rPr>
              <a:t>The house-tree-person test is used by counsellors and educators for staffs and students. </a:t>
            </a:r>
          </a:p>
          <a:p>
            <a:pPr algn="ctr">
              <a:lnSpc>
                <a:spcPts val="3220"/>
              </a:lnSpc>
              <a:spcBef>
                <a:spcPct val="0"/>
              </a:spcBef>
            </a:pPr>
            <a:endParaRPr lang="en-US" sz="2927" dirty="0">
              <a:solidFill>
                <a:srgbClr val="000000"/>
              </a:solidFill>
              <a:latin typeface="Canva Sans 2"/>
            </a:endParaRPr>
          </a:p>
          <a:p>
            <a:pPr algn="ctr">
              <a:lnSpc>
                <a:spcPts val="3220"/>
              </a:lnSpc>
              <a:spcBef>
                <a:spcPct val="0"/>
              </a:spcBef>
            </a:pPr>
            <a:r>
              <a:rPr lang="en-US" sz="2927" dirty="0">
                <a:solidFill>
                  <a:srgbClr val="000000"/>
                </a:solidFill>
                <a:latin typeface="Canva Sans 2"/>
              </a:rPr>
              <a:t>HTP drawing is one kind of mental projective test , which refers to the free expression of thoughts that can then be interpreted to reflect inside thoughts of the subject (</a:t>
            </a:r>
            <a:r>
              <a:rPr lang="en-US" sz="2927" dirty="0">
                <a:latin typeface="Canva Sans 2"/>
                <a:hlinkClick r:id="rId4" tooltip="https://www.ncbi.nlm.nih.gov/pmc/articles/PMC7330083/#B31">
                  <a:extLst>
                    <a:ext uri="{A12FA001-AC4F-418D-AE19-62706E023703}">
                      <ahyp:hlinkClr xmlns:ahyp="http://schemas.microsoft.com/office/drawing/2018/hyperlinkcolor" val="tx"/>
                    </a:ext>
                  </a:extLst>
                </a:hlinkClick>
              </a:rPr>
              <a:t>Wang et al., 2014</a:t>
            </a:r>
            <a:r>
              <a:rPr lang="en-US" sz="2927" dirty="0">
                <a:latin typeface="Canva Sans 2"/>
              </a:rPr>
              <a:t>).</a:t>
            </a:r>
          </a:p>
          <a:p>
            <a:pPr algn="ctr">
              <a:lnSpc>
                <a:spcPts val="3220"/>
              </a:lnSpc>
              <a:spcBef>
                <a:spcPct val="0"/>
              </a:spcBef>
            </a:pPr>
            <a:endParaRPr lang="en-US" sz="2927" dirty="0">
              <a:solidFill>
                <a:srgbClr val="000000"/>
              </a:solidFill>
              <a:latin typeface="Canva Sans 2"/>
            </a:endParaRPr>
          </a:p>
          <a:p>
            <a:pPr algn="ctr">
              <a:lnSpc>
                <a:spcPts val="3220"/>
              </a:lnSpc>
              <a:spcBef>
                <a:spcPct val="0"/>
              </a:spcBef>
            </a:pPr>
            <a:r>
              <a:rPr lang="en-US" sz="2927" dirty="0">
                <a:solidFill>
                  <a:srgbClr val="000000"/>
                </a:solidFill>
                <a:latin typeface="Canva Sans 2"/>
              </a:rPr>
              <a:t>The subject’s responses are then analyzed in various ways, such as what was said, the time taken to respond, which aspect of the drawing was focused, etc.</a:t>
            </a:r>
          </a:p>
          <a:p>
            <a:pPr algn="ctr">
              <a:lnSpc>
                <a:spcPts val="3220"/>
              </a:lnSpc>
              <a:spcBef>
                <a:spcPct val="0"/>
              </a:spcBef>
            </a:pPr>
            <a:r>
              <a:rPr lang="en-US" sz="2927" dirty="0">
                <a:solidFill>
                  <a:srgbClr val="000000"/>
                </a:solidFill>
                <a:latin typeface="Canva Sans 2"/>
              </a:rPr>
              <a:t>The results are </a:t>
            </a:r>
            <a:r>
              <a:rPr lang="en-US" sz="2927" dirty="0">
                <a:latin typeface="Canva Sans 2"/>
              </a:rPr>
              <a:t>based on psychodynamic interpretation of the details of the drawing, such as size, shape, complexity of the house-tree-person . The HTP-drawing tests have been used in emotional test, psychological screening, and post-disaster relief (</a:t>
            </a:r>
            <a:r>
              <a:rPr lang="en-US" sz="2927" dirty="0">
                <a:latin typeface="Canva Sans 2"/>
                <a:hlinkClick r:id="rId5" tooltip="https://www.ncbi.nlm.nih.gov/pmc/articles/PMC7330083/#B5">
                  <a:extLst>
                    <a:ext uri="{A12FA001-AC4F-418D-AE19-62706E023703}">
                      <ahyp:hlinkClr xmlns:ahyp="http://schemas.microsoft.com/office/drawing/2018/hyperlinkcolor" val="tx"/>
                    </a:ext>
                  </a:extLst>
                </a:hlinkClick>
              </a:rPr>
              <a:t>Chen and Xu, 2008b</a:t>
            </a:r>
            <a:r>
              <a:rPr lang="en-US" sz="2927" dirty="0">
                <a:latin typeface="Canva Sans 2"/>
              </a:rPr>
              <a:t>), and have been proved to be a useful tool for the diagnosis of emotional disorders (</a:t>
            </a:r>
            <a:r>
              <a:rPr lang="en-US" sz="2927" dirty="0" err="1">
                <a:latin typeface="Canva Sans 2"/>
                <a:hlinkClick r:id="rId6" tooltip="https://www.ncbi.nlm.nih.gov/pmc/articles/PMC7330083/#B16">
                  <a:extLst>
                    <a:ext uri="{A12FA001-AC4F-418D-AE19-62706E023703}">
                      <ahyp:hlinkClr xmlns:ahyp="http://schemas.microsoft.com/office/drawing/2018/hyperlinkcolor" val="tx"/>
                    </a:ext>
                  </a:extLst>
                </a:hlinkClick>
              </a:rPr>
              <a:t>Inadomi</a:t>
            </a:r>
            <a:r>
              <a:rPr lang="en-US" sz="2927" dirty="0">
                <a:latin typeface="Canva Sans 2"/>
                <a:hlinkClick r:id="rId6" tooltip="https://www.ncbi.nlm.nih.gov/pmc/articles/PMC7330083/#B16">
                  <a:extLst>
                    <a:ext uri="{A12FA001-AC4F-418D-AE19-62706E023703}">
                      <ahyp:hlinkClr xmlns:ahyp="http://schemas.microsoft.com/office/drawing/2018/hyperlinkcolor" val="tx"/>
                    </a:ext>
                  </a:extLst>
                </a:hlinkClick>
              </a:rPr>
              <a:t> et al., 2003</a:t>
            </a:r>
            <a:r>
              <a:rPr lang="en-US" sz="2927" dirty="0">
                <a:latin typeface="Canva Sans 2"/>
              </a:rPr>
              <a:t>).</a:t>
            </a:r>
          </a:p>
          <a:p>
            <a:pPr algn="ctr">
              <a:lnSpc>
                <a:spcPts val="3550"/>
              </a:lnSpc>
              <a:spcBef>
                <a:spcPct val="0"/>
              </a:spcBef>
            </a:pPr>
            <a:endParaRPr lang="en-US" sz="2927" dirty="0">
              <a:solidFill>
                <a:srgbClr val="000000"/>
              </a:solidFill>
              <a:latin typeface="Canva Sans 2"/>
            </a:endParaRPr>
          </a:p>
        </p:txBody>
      </p:sp>
      <p:sp>
        <p:nvSpPr>
          <p:cNvPr id="8" name="TextBox 8"/>
          <p:cNvSpPr txBox="1"/>
          <p:nvPr/>
        </p:nvSpPr>
        <p:spPr>
          <a:xfrm>
            <a:off x="3187331" y="480932"/>
            <a:ext cx="14071969" cy="2669804"/>
          </a:xfrm>
          <a:prstGeom prst="rect">
            <a:avLst/>
          </a:prstGeom>
        </p:spPr>
        <p:txBody>
          <a:bodyPr lIns="0" tIns="0" rIns="0" bIns="0" rtlCol="0" anchor="t">
            <a:spAutoFit/>
          </a:bodyPr>
          <a:lstStyle/>
          <a:p>
            <a:pPr algn="ctr">
              <a:lnSpc>
                <a:spcPts val="6968"/>
              </a:lnSpc>
            </a:pPr>
            <a:r>
              <a:rPr lang="en-US" sz="6700">
                <a:solidFill>
                  <a:srgbClr val="000000"/>
                </a:solidFill>
                <a:latin typeface="Archivo Black Bold"/>
              </a:rPr>
              <a:t>WHAT IS </a:t>
            </a:r>
          </a:p>
          <a:p>
            <a:pPr algn="ctr">
              <a:lnSpc>
                <a:spcPts val="6968"/>
              </a:lnSpc>
            </a:pPr>
            <a:r>
              <a:rPr lang="en-US" sz="6700">
                <a:solidFill>
                  <a:srgbClr val="000000"/>
                </a:solidFill>
                <a:latin typeface="Archivo Black Bold"/>
              </a:rPr>
              <a:t>HOUSE-TREE-PERSON DRAWING TEST? </a:t>
            </a:r>
          </a:p>
        </p:txBody>
      </p:sp>
      <p:grpSp>
        <p:nvGrpSpPr>
          <p:cNvPr id="9" name="Group 4">
            <a:extLst>
              <a:ext uri="{FF2B5EF4-FFF2-40B4-BE49-F238E27FC236}">
                <a16:creationId xmlns:a16="http://schemas.microsoft.com/office/drawing/2014/main" id="{D09AEBCE-14FB-42A2-BEF0-984765872B34}"/>
              </a:ext>
            </a:extLst>
          </p:cNvPr>
          <p:cNvGrpSpPr>
            <a:grpSpLocks noChangeAspect="1"/>
          </p:cNvGrpSpPr>
          <p:nvPr/>
        </p:nvGrpSpPr>
        <p:grpSpPr>
          <a:xfrm>
            <a:off x="-43447" y="1815834"/>
            <a:ext cx="3922203" cy="5674780"/>
            <a:chOff x="0" y="0"/>
            <a:chExt cx="6350000" cy="6349975"/>
          </a:xfrm>
        </p:grpSpPr>
        <p:sp>
          <p:nvSpPr>
            <p:cNvPr id="10" name="Freeform 5">
              <a:extLst>
                <a:ext uri="{FF2B5EF4-FFF2-40B4-BE49-F238E27FC236}">
                  <a16:creationId xmlns:a16="http://schemas.microsoft.com/office/drawing/2014/main" id="{1BEACB01-0664-4C58-86A4-0D8F58BE6B5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alphaModFix amt="25000"/>
              </a:blip>
              <a:stretch>
                <a:fillRect l="-21700" r="-200773" b="-138459"/>
              </a:stretch>
            </a:blipFill>
          </p:spPr>
          <p:txBody>
            <a:bodyPr/>
            <a:lstStyle/>
            <a:p>
              <a:endParaRPr lang="en-MY" dirty="0"/>
            </a:p>
          </p:txBody>
        </p:sp>
      </p:grpSp>
      <p:sp>
        <p:nvSpPr>
          <p:cNvPr id="11" name="Freeform 5">
            <a:extLst>
              <a:ext uri="{FF2B5EF4-FFF2-40B4-BE49-F238E27FC236}">
                <a16:creationId xmlns:a16="http://schemas.microsoft.com/office/drawing/2014/main" id="{B75C5497-8B92-492F-AC7F-C4CA2E3EFF6C}"/>
              </a:ext>
            </a:extLst>
          </p:cNvPr>
          <p:cNvSpPr/>
          <p:nvPr/>
        </p:nvSpPr>
        <p:spPr>
          <a:xfrm>
            <a:off x="-10317" y="5309470"/>
            <a:ext cx="3922203" cy="5674779"/>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alphaModFix amt="25000"/>
            </a:blip>
            <a:stretch>
              <a:fillRect l="-21700" r="-200773" b="-138459"/>
            </a:stretch>
          </a:blipFill>
        </p:spPr>
        <p:txBody>
          <a:bodyPr/>
          <a:lstStyle/>
          <a:p>
            <a:endParaRPr lang="en-MY"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87993" y="2900677"/>
            <a:ext cx="15112014" cy="7470267"/>
          </a:xfrm>
          <a:custGeom>
            <a:avLst/>
            <a:gdLst/>
            <a:ahLst/>
            <a:cxnLst/>
            <a:rect l="l" t="t" r="r" b="b"/>
            <a:pathLst>
              <a:path w="3980119" h="1967478">
                <a:moveTo>
                  <a:pt x="3980119" y="0"/>
                </a:moveTo>
                <a:lnTo>
                  <a:pt x="3980119" y="1853178"/>
                </a:lnTo>
                <a:lnTo>
                  <a:pt x="1990060" y="1967478"/>
                </a:lnTo>
                <a:lnTo>
                  <a:pt x="0" y="1853178"/>
                </a:lnTo>
                <a:lnTo>
                  <a:pt x="0" y="0"/>
                </a:lnTo>
                <a:lnTo>
                  <a:pt x="3980119" y="0"/>
                </a:lnTo>
                <a:close/>
              </a:path>
            </a:pathLst>
          </a:custGeom>
          <a:solidFill>
            <a:srgbClr val="A2D998"/>
          </a:solidFill>
        </p:spPr>
        <p:txBody>
          <a:bodyPr/>
          <a:lstStyle/>
          <a:p>
            <a:r>
              <a:rPr lang="en-US" sz="3600" b="1" i="0" u="none" strike="noStrike" dirty="0">
                <a:solidFill>
                  <a:srgbClr val="000000"/>
                </a:solidFill>
                <a:effectLst/>
                <a:latin typeface="YAFLd8sKbwc 1"/>
              </a:rPr>
              <a:t>Each participant was provided with 3 sheets of A4 papers and a pen</a:t>
            </a:r>
            <a:endParaRPr lang="en-US" sz="3600" dirty="0">
              <a:solidFill>
                <a:srgbClr val="000000"/>
              </a:solidFill>
              <a:effectLst/>
              <a:latin typeface="YAFLd8sKbwc 1"/>
            </a:endParaRPr>
          </a:p>
          <a:p>
            <a:r>
              <a:rPr lang="en-US" sz="3600" b="1" i="0" u="none" strike="noStrike" dirty="0">
                <a:solidFill>
                  <a:srgbClr val="000000"/>
                </a:solidFill>
                <a:effectLst/>
                <a:latin typeface="YAFLd8sKbwc 1"/>
              </a:rPr>
              <a:t>Participants were instructed to draw a tree following these four rules: </a:t>
            </a:r>
            <a:endParaRPr lang="en-US" sz="3600" dirty="0">
              <a:solidFill>
                <a:srgbClr val="000000"/>
              </a:solidFill>
              <a:effectLst/>
              <a:latin typeface="YAFLd8sKbwc 1"/>
            </a:endParaRPr>
          </a:p>
          <a:p>
            <a:pPr>
              <a:buFont typeface="Arial" panose="020B0604020202020204" pitchFamily="34" charset="0"/>
              <a:buChar char="•"/>
            </a:pPr>
            <a:r>
              <a:rPr lang="en-US" sz="3600" b="0" i="0" u="none" strike="noStrike" dirty="0">
                <a:solidFill>
                  <a:srgbClr val="000000"/>
                </a:solidFill>
                <a:effectLst/>
              </a:rPr>
              <a:t>The tree-drawing test is not a test of drawing technique and the drawing does not need to be aesthetically pleasant </a:t>
            </a:r>
            <a:endParaRPr lang="en-US" sz="3600" dirty="0"/>
          </a:p>
          <a:p>
            <a:pPr>
              <a:buFont typeface="Arial" panose="020B0604020202020204" pitchFamily="34" charset="0"/>
              <a:buChar char="•"/>
            </a:pPr>
            <a:r>
              <a:rPr lang="en-US" sz="3600" b="0" i="0" u="none" strike="noStrike" dirty="0">
                <a:solidFill>
                  <a:srgbClr val="000000"/>
                </a:solidFill>
                <a:effectLst/>
              </a:rPr>
              <a:t>The tree does not need to appear life-like *Before you draw a tree, close your eyes and meditate for half a minute</a:t>
            </a:r>
            <a:endParaRPr lang="en-US" sz="3600" dirty="0"/>
          </a:p>
          <a:p>
            <a:pPr>
              <a:buFont typeface="Arial" panose="020B0604020202020204" pitchFamily="34" charset="0"/>
              <a:buChar char="•"/>
            </a:pPr>
            <a:r>
              <a:rPr lang="en-US" sz="3600" b="0" i="0" u="none" strike="noStrike" dirty="0">
                <a:solidFill>
                  <a:srgbClr val="000000"/>
                </a:solidFill>
                <a:effectLst/>
              </a:rPr>
              <a:t>Draw the tree that appears in the meditation. If there is no tree in the meditation, open your eyes and draw the tree that is most appealing to you; </a:t>
            </a:r>
            <a:endParaRPr lang="en-US" sz="3600" dirty="0"/>
          </a:p>
          <a:p>
            <a:pPr>
              <a:buFont typeface="Arial" panose="020B0604020202020204" pitchFamily="34" charset="0"/>
              <a:buChar char="•"/>
            </a:pPr>
            <a:r>
              <a:rPr lang="en-US" sz="3600" b="0" i="0" u="none" strike="noStrike" dirty="0">
                <a:solidFill>
                  <a:srgbClr val="000000"/>
                </a:solidFill>
                <a:effectLst/>
              </a:rPr>
              <a:t>After completing the drawing, write down your nick name at the right top of the paper </a:t>
            </a:r>
            <a:endParaRPr lang="en-US" sz="3600" dirty="0"/>
          </a:p>
          <a:p>
            <a:r>
              <a:rPr lang="en-US" sz="3600" b="1" i="0" u="none" strike="noStrike" dirty="0">
                <a:solidFill>
                  <a:srgbClr val="000000"/>
                </a:solidFill>
                <a:effectLst/>
                <a:latin typeface="YAFLd8sKbwc 1"/>
              </a:rPr>
              <a:t>Repeat this process with drawing a house and a person</a:t>
            </a:r>
            <a:endParaRPr lang="en-US" sz="3600" dirty="0">
              <a:solidFill>
                <a:srgbClr val="000000"/>
              </a:solidFill>
              <a:effectLst/>
              <a:latin typeface="YAFLd8sKbwc 1"/>
            </a:endParaRPr>
          </a:p>
          <a:p>
            <a:endParaRPr lang="en-MY" dirty="0"/>
          </a:p>
        </p:txBody>
      </p:sp>
      <p:sp>
        <p:nvSpPr>
          <p:cNvPr id="6" name="TextBox 6"/>
          <p:cNvSpPr txBox="1"/>
          <p:nvPr/>
        </p:nvSpPr>
        <p:spPr>
          <a:xfrm>
            <a:off x="1355764" y="-171450"/>
            <a:ext cx="15454461" cy="3072127"/>
          </a:xfrm>
          <a:prstGeom prst="rect">
            <a:avLst/>
          </a:prstGeom>
        </p:spPr>
        <p:txBody>
          <a:bodyPr lIns="0" tIns="0" rIns="0" bIns="0" rtlCol="0" anchor="t">
            <a:spAutoFit/>
          </a:bodyPr>
          <a:lstStyle/>
          <a:p>
            <a:pPr algn="ctr">
              <a:lnSpc>
                <a:spcPts val="12320"/>
              </a:lnSpc>
            </a:pPr>
            <a:r>
              <a:rPr lang="en-US" sz="8800" dirty="0">
                <a:solidFill>
                  <a:srgbClr val="000000"/>
                </a:solidFill>
                <a:latin typeface="Canva Sans 2 Bold"/>
              </a:rPr>
              <a:t>HOUSE TREE PERSON (HTP) </a:t>
            </a:r>
          </a:p>
          <a:p>
            <a:pPr algn="ctr">
              <a:lnSpc>
                <a:spcPts val="12320"/>
              </a:lnSpc>
            </a:pPr>
            <a:r>
              <a:rPr lang="en-US" sz="8800" dirty="0">
                <a:solidFill>
                  <a:srgbClr val="000000"/>
                </a:solidFill>
                <a:latin typeface="Canva Sans 2 Bold"/>
              </a:rPr>
              <a:t>METHOD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r="29329" b="67466"/>
          <a:stretch/>
        </p:blipFill>
        <p:spPr>
          <a:xfrm rot="10800000">
            <a:off x="-192974" y="1657"/>
            <a:ext cx="3168811" cy="1958118"/>
          </a:xfrm>
          <a:prstGeom prst="rect">
            <a:avLst/>
          </a:prstGeom>
        </p:spPr>
      </p:pic>
      <p:pic>
        <p:nvPicPr>
          <p:cNvPr id="3" name="Picture 3"/>
          <p:cNvPicPr>
            <a:picLocks noChangeAspect="1"/>
          </p:cNvPicPr>
          <p:nvPr/>
        </p:nvPicPr>
        <p:blipFill>
          <a:blip r:embed="rId3"/>
          <a:srcRect/>
          <a:stretch>
            <a:fillRect/>
          </a:stretch>
        </p:blipFill>
        <p:spPr>
          <a:xfrm>
            <a:off x="0" y="6823710"/>
            <a:ext cx="18288000" cy="3463290"/>
          </a:xfrm>
          <a:prstGeom prst="rect">
            <a:avLst/>
          </a:prstGeom>
        </p:spPr>
      </p:pic>
      <p:grpSp>
        <p:nvGrpSpPr>
          <p:cNvPr id="4" name="Group 4"/>
          <p:cNvGrpSpPr/>
          <p:nvPr/>
        </p:nvGrpSpPr>
        <p:grpSpPr>
          <a:xfrm>
            <a:off x="76541" y="1899914"/>
            <a:ext cx="4225028" cy="5979286"/>
            <a:chOff x="0" y="0"/>
            <a:chExt cx="1112765" cy="1574791"/>
          </a:xfrm>
        </p:grpSpPr>
        <p:sp>
          <p:nvSpPr>
            <p:cNvPr id="5" name="Freeform 5"/>
            <p:cNvSpPr/>
            <p:nvPr/>
          </p:nvSpPr>
          <p:spPr>
            <a:xfrm>
              <a:off x="0" y="0"/>
              <a:ext cx="1112765" cy="1574791"/>
            </a:xfrm>
            <a:custGeom>
              <a:avLst/>
              <a:gdLst/>
              <a:ahLst/>
              <a:cxnLst/>
              <a:rect l="l" t="t" r="r" b="b"/>
              <a:pathLst>
                <a:path w="1112765" h="1574791">
                  <a:moveTo>
                    <a:pt x="93452" y="0"/>
                  </a:moveTo>
                  <a:lnTo>
                    <a:pt x="1019312" y="0"/>
                  </a:lnTo>
                  <a:cubicBezTo>
                    <a:pt x="1044097" y="0"/>
                    <a:pt x="1067867" y="9846"/>
                    <a:pt x="1085393" y="27372"/>
                  </a:cubicBezTo>
                  <a:cubicBezTo>
                    <a:pt x="1102919" y="44897"/>
                    <a:pt x="1112765" y="68667"/>
                    <a:pt x="1112765" y="93452"/>
                  </a:cubicBezTo>
                  <a:lnTo>
                    <a:pt x="1112765" y="1481339"/>
                  </a:lnTo>
                  <a:cubicBezTo>
                    <a:pt x="1112765" y="1532951"/>
                    <a:pt x="1070925" y="1574791"/>
                    <a:pt x="1019312" y="1574791"/>
                  </a:cubicBezTo>
                  <a:lnTo>
                    <a:pt x="93452" y="1574791"/>
                  </a:lnTo>
                  <a:cubicBezTo>
                    <a:pt x="68667" y="1574791"/>
                    <a:pt x="44897" y="1564946"/>
                    <a:pt x="27372" y="1547420"/>
                  </a:cubicBezTo>
                  <a:cubicBezTo>
                    <a:pt x="9846" y="1529894"/>
                    <a:pt x="0" y="1506124"/>
                    <a:pt x="0" y="1481339"/>
                  </a:cubicBezTo>
                  <a:lnTo>
                    <a:pt x="0" y="93452"/>
                  </a:lnTo>
                  <a:cubicBezTo>
                    <a:pt x="0" y="68667"/>
                    <a:pt x="9846" y="44897"/>
                    <a:pt x="27372" y="27372"/>
                  </a:cubicBezTo>
                  <a:cubicBezTo>
                    <a:pt x="44897" y="9846"/>
                    <a:pt x="68667" y="0"/>
                    <a:pt x="93452" y="0"/>
                  </a:cubicBezTo>
                  <a:close/>
                </a:path>
              </a:pathLst>
            </a:custGeom>
            <a:solidFill>
              <a:srgbClr val="FFFFFF"/>
            </a:solidFill>
            <a:ln>
              <a:noFill/>
            </a:ln>
          </p:spPr>
          <p:txBody>
            <a:bodyPr/>
            <a:lstStyle/>
            <a:p>
              <a:endParaRPr lang="en-US" sz="2400" b="0" i="0" u="none" strike="noStrike" dirty="0">
                <a:solidFill>
                  <a:srgbClr val="000000"/>
                </a:solidFill>
                <a:effectLst/>
              </a:endParaRPr>
            </a:p>
            <a:p>
              <a:r>
                <a:rPr lang="en-US" sz="2400" b="0" i="0" u="none" strike="noStrike" dirty="0">
                  <a:solidFill>
                    <a:srgbClr val="000000"/>
                  </a:solidFill>
                  <a:effectLst/>
                </a:rPr>
                <a:t>Drawing a house The house is considered being the expression of the respondent’s family relations and family values. The roof stands for the intellectual side and spiritual life of the individual. The walls might be related to the test taker’s character strength. The doors and windows represent the individual’s relationship to the outside world and the level of social integration.</a:t>
              </a:r>
              <a:endParaRPr lang="en-MY" sz="2400" dirty="0"/>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3079"/>
                </a:lnSpc>
              </a:pPr>
              <a:endParaRPr lang="en-US" sz="2199" dirty="0">
                <a:solidFill>
                  <a:srgbClr val="000000"/>
                </a:solidFill>
                <a:latin typeface="Canva Sans 1"/>
              </a:endParaRPr>
            </a:p>
          </p:txBody>
        </p:sp>
      </p:grpSp>
      <p:grpSp>
        <p:nvGrpSpPr>
          <p:cNvPr id="7" name="Group 7"/>
          <p:cNvGrpSpPr/>
          <p:nvPr/>
        </p:nvGrpSpPr>
        <p:grpSpPr>
          <a:xfrm>
            <a:off x="4458732" y="2789292"/>
            <a:ext cx="4978190" cy="7150861"/>
            <a:chOff x="0" y="0"/>
            <a:chExt cx="1311128" cy="1883354"/>
          </a:xfrm>
        </p:grpSpPr>
        <p:sp>
          <p:nvSpPr>
            <p:cNvPr id="8" name="Freeform 8"/>
            <p:cNvSpPr/>
            <p:nvPr/>
          </p:nvSpPr>
          <p:spPr>
            <a:xfrm>
              <a:off x="0" y="0"/>
              <a:ext cx="1311128" cy="1883354"/>
            </a:xfrm>
            <a:custGeom>
              <a:avLst/>
              <a:gdLst/>
              <a:ahLst/>
              <a:cxnLst/>
              <a:rect l="l" t="t" r="r" b="b"/>
              <a:pathLst>
                <a:path w="1311128" h="1883354">
                  <a:moveTo>
                    <a:pt x="79314" y="0"/>
                  </a:moveTo>
                  <a:lnTo>
                    <a:pt x="1231815" y="0"/>
                  </a:lnTo>
                  <a:cubicBezTo>
                    <a:pt x="1275618" y="0"/>
                    <a:pt x="1311128" y="35510"/>
                    <a:pt x="1311128" y="79314"/>
                  </a:cubicBezTo>
                  <a:lnTo>
                    <a:pt x="1311128" y="1804041"/>
                  </a:lnTo>
                  <a:cubicBezTo>
                    <a:pt x="1311128" y="1847845"/>
                    <a:pt x="1275618" y="1883354"/>
                    <a:pt x="1231815" y="1883354"/>
                  </a:cubicBezTo>
                  <a:lnTo>
                    <a:pt x="79314" y="1883354"/>
                  </a:lnTo>
                  <a:cubicBezTo>
                    <a:pt x="35510" y="1883354"/>
                    <a:pt x="0" y="1847845"/>
                    <a:pt x="0" y="1804041"/>
                  </a:cubicBezTo>
                  <a:lnTo>
                    <a:pt x="0" y="79314"/>
                  </a:lnTo>
                  <a:cubicBezTo>
                    <a:pt x="0" y="35510"/>
                    <a:pt x="35510" y="0"/>
                    <a:pt x="79314" y="0"/>
                  </a:cubicBezTo>
                  <a:close/>
                </a:path>
              </a:pathLst>
            </a:custGeom>
            <a:solidFill>
              <a:srgbClr val="A8D4EF"/>
            </a:solidFill>
            <a:ln>
              <a:noFill/>
            </a:ln>
          </p:spPr>
          <p:txBody>
            <a:bodyPr/>
            <a:lstStyle/>
            <a:p>
              <a:endParaRPr lang="en-US" sz="2400" b="0" i="0" u="none" strike="noStrike" dirty="0">
                <a:solidFill>
                  <a:srgbClr val="000000"/>
                </a:solidFill>
                <a:effectLst/>
              </a:endParaRPr>
            </a:p>
            <a:p>
              <a:r>
                <a:rPr lang="en-US" sz="2400" b="0" i="0" u="none" strike="noStrike" dirty="0">
                  <a:solidFill>
                    <a:srgbClr val="000000"/>
                  </a:solidFill>
                  <a:effectLst/>
                </a:rPr>
                <a:t>Drawing a tree The tree is thought to suggest the deepest, unconscious aspects of the personality. The branches may show the degree of social connectedness. A tree with no branches indicates, for instance, that the person has little contact with others. The trunk is often seen as a representation of inner strength. The tree crown stands for ideas, thoughts, and self-concept. The canopy was suggested to reflect mainly the conscious emotional state of the subjects (Kaneda et al., 2010). It is suggested that the canopy expresses the subjects’ understanding</a:t>
              </a:r>
              <a:endParaRPr lang="en-MY" sz="2400" dirty="0"/>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3079"/>
                </a:lnSpc>
              </a:pPr>
              <a:endParaRPr lang="en-US" sz="2199" dirty="0">
                <a:solidFill>
                  <a:srgbClr val="000000"/>
                </a:solidFill>
                <a:latin typeface="Canva Sans 1"/>
              </a:endParaRPr>
            </a:p>
          </p:txBody>
        </p:sp>
      </p:grpSp>
      <p:pic>
        <p:nvPicPr>
          <p:cNvPr id="10" name="Picture 10"/>
          <p:cNvPicPr>
            <a:picLocks noChangeAspect="1"/>
          </p:cNvPicPr>
          <p:nvPr/>
        </p:nvPicPr>
        <p:blipFill>
          <a:blip r:embed="rId4"/>
          <a:srcRect/>
          <a:stretch>
            <a:fillRect/>
          </a:stretch>
        </p:blipFill>
        <p:spPr>
          <a:xfrm rot="-520652">
            <a:off x="12644491" y="225641"/>
            <a:ext cx="5934833" cy="9327832"/>
          </a:xfrm>
          <a:prstGeom prst="rect">
            <a:avLst/>
          </a:prstGeom>
        </p:spPr>
      </p:pic>
      <p:grpSp>
        <p:nvGrpSpPr>
          <p:cNvPr id="11" name="Group 11"/>
          <p:cNvGrpSpPr/>
          <p:nvPr/>
        </p:nvGrpSpPr>
        <p:grpSpPr>
          <a:xfrm>
            <a:off x="9589321" y="2095176"/>
            <a:ext cx="3833996" cy="5588761"/>
            <a:chOff x="0" y="0"/>
            <a:chExt cx="1009777" cy="1471937"/>
          </a:xfrm>
        </p:grpSpPr>
        <p:sp>
          <p:nvSpPr>
            <p:cNvPr id="12" name="Freeform 12"/>
            <p:cNvSpPr/>
            <p:nvPr/>
          </p:nvSpPr>
          <p:spPr>
            <a:xfrm>
              <a:off x="0" y="0"/>
              <a:ext cx="1009777" cy="1471937"/>
            </a:xfrm>
            <a:custGeom>
              <a:avLst/>
              <a:gdLst/>
              <a:ahLst/>
              <a:cxnLst/>
              <a:rect l="l" t="t" r="r" b="b"/>
              <a:pathLst>
                <a:path w="1009777" h="1471937">
                  <a:moveTo>
                    <a:pt x="102983" y="0"/>
                  </a:moveTo>
                  <a:lnTo>
                    <a:pt x="906793" y="0"/>
                  </a:lnTo>
                  <a:cubicBezTo>
                    <a:pt x="963669" y="0"/>
                    <a:pt x="1009777" y="46107"/>
                    <a:pt x="1009777" y="102983"/>
                  </a:cubicBezTo>
                  <a:lnTo>
                    <a:pt x="1009777" y="1368954"/>
                  </a:lnTo>
                  <a:cubicBezTo>
                    <a:pt x="1009777" y="1425830"/>
                    <a:pt x="963669" y="1471937"/>
                    <a:pt x="906793" y="1471937"/>
                  </a:cubicBezTo>
                  <a:lnTo>
                    <a:pt x="102983" y="1471937"/>
                  </a:lnTo>
                  <a:cubicBezTo>
                    <a:pt x="46107" y="1471937"/>
                    <a:pt x="0" y="1425830"/>
                    <a:pt x="0" y="1368954"/>
                  </a:cubicBezTo>
                  <a:lnTo>
                    <a:pt x="0" y="102983"/>
                  </a:lnTo>
                  <a:cubicBezTo>
                    <a:pt x="0" y="46107"/>
                    <a:pt x="46107" y="0"/>
                    <a:pt x="102983" y="0"/>
                  </a:cubicBezTo>
                  <a:close/>
                </a:path>
              </a:pathLst>
            </a:custGeom>
            <a:solidFill>
              <a:srgbClr val="C4EBE8"/>
            </a:solidFill>
            <a:ln>
              <a:noFill/>
            </a:ln>
          </p:spPr>
          <p:txBody>
            <a:bodyPr/>
            <a:lstStyle/>
            <a:p>
              <a:r>
                <a:rPr lang="en-US" sz="2800" b="0" i="0" u="none" strike="noStrike" dirty="0">
                  <a:solidFill>
                    <a:srgbClr val="000000"/>
                  </a:solidFill>
                  <a:effectLst/>
                </a:rPr>
                <a:t>Drawing a person The person is a symbolic representation of the ideal self and one’s social interactions. The head symbolizes intelligence, communication, and imagination. The eyes indicate the perception of the world. The hands give information about affectivity and aggressiveness</a:t>
              </a:r>
              <a:r>
                <a:rPr lang="en-US" b="0" i="0" u="none" strike="noStrike" dirty="0">
                  <a:solidFill>
                    <a:srgbClr val="000000"/>
                  </a:solidFill>
                  <a:effectLst/>
                </a:rPr>
                <a:t>.</a:t>
              </a:r>
              <a:endParaRPr lang="en-MY" dirty="0"/>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3079"/>
                </a:lnSpc>
              </a:pPr>
              <a:endParaRPr lang="en-US" sz="2199" dirty="0">
                <a:solidFill>
                  <a:srgbClr val="000000"/>
                </a:solidFill>
                <a:latin typeface="Canva Sans 1"/>
              </a:endParaRPr>
            </a:p>
          </p:txBody>
        </p:sp>
      </p:grpSp>
      <p:grpSp>
        <p:nvGrpSpPr>
          <p:cNvPr id="14" name="Group 14"/>
          <p:cNvGrpSpPr/>
          <p:nvPr/>
        </p:nvGrpSpPr>
        <p:grpSpPr>
          <a:xfrm>
            <a:off x="13642392" y="2899511"/>
            <a:ext cx="4522348" cy="7150861"/>
            <a:chOff x="0" y="0"/>
            <a:chExt cx="1191071" cy="1883354"/>
          </a:xfrm>
        </p:grpSpPr>
        <p:sp>
          <p:nvSpPr>
            <p:cNvPr id="15" name="Freeform 15"/>
            <p:cNvSpPr/>
            <p:nvPr/>
          </p:nvSpPr>
          <p:spPr>
            <a:xfrm>
              <a:off x="0" y="0"/>
              <a:ext cx="1191071" cy="1883354"/>
            </a:xfrm>
            <a:custGeom>
              <a:avLst/>
              <a:gdLst/>
              <a:ahLst/>
              <a:cxnLst/>
              <a:rect l="l" t="t" r="r" b="b"/>
              <a:pathLst>
                <a:path w="1191071" h="1883354">
                  <a:moveTo>
                    <a:pt x="87308" y="0"/>
                  </a:moveTo>
                  <a:lnTo>
                    <a:pt x="1103763" y="0"/>
                  </a:lnTo>
                  <a:cubicBezTo>
                    <a:pt x="1126918" y="0"/>
                    <a:pt x="1149126" y="9199"/>
                    <a:pt x="1165499" y="25572"/>
                  </a:cubicBezTo>
                  <a:cubicBezTo>
                    <a:pt x="1181873" y="41945"/>
                    <a:pt x="1191071" y="64153"/>
                    <a:pt x="1191071" y="87308"/>
                  </a:cubicBezTo>
                  <a:lnTo>
                    <a:pt x="1191071" y="1796046"/>
                  </a:lnTo>
                  <a:cubicBezTo>
                    <a:pt x="1191071" y="1819202"/>
                    <a:pt x="1181873" y="1841409"/>
                    <a:pt x="1165499" y="1857783"/>
                  </a:cubicBezTo>
                  <a:cubicBezTo>
                    <a:pt x="1149126" y="1874156"/>
                    <a:pt x="1126918" y="1883354"/>
                    <a:pt x="1103763" y="1883354"/>
                  </a:cubicBezTo>
                  <a:lnTo>
                    <a:pt x="87308" y="1883354"/>
                  </a:lnTo>
                  <a:cubicBezTo>
                    <a:pt x="64153" y="1883354"/>
                    <a:pt x="41945" y="1874156"/>
                    <a:pt x="25572" y="1857783"/>
                  </a:cubicBezTo>
                  <a:cubicBezTo>
                    <a:pt x="9199" y="1841409"/>
                    <a:pt x="0" y="1819202"/>
                    <a:pt x="0" y="1796046"/>
                  </a:cubicBezTo>
                  <a:lnTo>
                    <a:pt x="0" y="87308"/>
                  </a:lnTo>
                  <a:cubicBezTo>
                    <a:pt x="0" y="64153"/>
                    <a:pt x="9199" y="41945"/>
                    <a:pt x="25572" y="25572"/>
                  </a:cubicBezTo>
                  <a:cubicBezTo>
                    <a:pt x="41945" y="9199"/>
                    <a:pt x="64153" y="0"/>
                    <a:pt x="87308" y="0"/>
                  </a:cubicBezTo>
                  <a:close/>
                </a:path>
              </a:pathLst>
            </a:custGeom>
            <a:solidFill>
              <a:srgbClr val="F5F2E3"/>
            </a:solidFill>
            <a:ln>
              <a:noFill/>
            </a:ln>
          </p:spPr>
          <p:txBody>
            <a:bodyPr/>
            <a:lstStyle/>
            <a:p>
              <a:endParaRPr lang="en-US" sz="2400" b="0" i="0" u="none" strike="noStrike" dirty="0">
                <a:solidFill>
                  <a:srgbClr val="000000"/>
                </a:solidFill>
                <a:effectLst/>
              </a:endParaRPr>
            </a:p>
            <a:p>
              <a:r>
                <a:rPr lang="en-US" sz="2400" b="0" i="0" u="none" strike="noStrike" dirty="0">
                  <a:solidFill>
                    <a:srgbClr val="000000"/>
                  </a:solidFill>
                  <a:effectLst/>
                </a:rPr>
                <a:t>The canopy was suggested to reflect mainly the conscious emotional state of the subjects (Kaneda et al., 2010). It is suggested that the canopy expresses the subjects’ understanding and structure of his or her intimate relationship with family, relatives, and others. In addition, the canopy also describes the spiritual and emotional intellectual development of the subject, scope of interest, goals and aspirations, and their overall satisfaction (Kaneda et al., 2010).</a:t>
              </a:r>
              <a:endParaRPr lang="en-MY" sz="2400" dirty="0"/>
            </a:p>
          </p:txBody>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3079"/>
                </a:lnSpc>
              </a:pPr>
              <a:endParaRPr lang="en-US" sz="2199" dirty="0">
                <a:solidFill>
                  <a:srgbClr val="000000"/>
                </a:solidFill>
                <a:latin typeface="Canva Sans 1"/>
              </a:endParaRPr>
            </a:p>
          </p:txBody>
        </p:sp>
      </p:grpSp>
      <p:sp>
        <p:nvSpPr>
          <p:cNvPr id="17" name="TextBox 17"/>
          <p:cNvSpPr txBox="1"/>
          <p:nvPr/>
        </p:nvSpPr>
        <p:spPr>
          <a:xfrm>
            <a:off x="1977275" y="666331"/>
            <a:ext cx="14919293" cy="527697"/>
          </a:xfrm>
          <a:prstGeom prst="rect">
            <a:avLst/>
          </a:prstGeom>
        </p:spPr>
        <p:txBody>
          <a:bodyPr lIns="0" tIns="0" rIns="0" bIns="0" rtlCol="0" anchor="t">
            <a:spAutoFit/>
          </a:bodyPr>
          <a:lstStyle/>
          <a:p>
            <a:pPr>
              <a:lnSpc>
                <a:spcPts val="3900"/>
              </a:lnSpc>
            </a:pPr>
            <a:r>
              <a:rPr lang="en-US" sz="3900" spc="780" dirty="0">
                <a:solidFill>
                  <a:srgbClr val="000000"/>
                </a:solidFill>
                <a:latin typeface="Sukar Black"/>
              </a:rPr>
              <a:t>DEFINITION OF ELEMENT HOUSE OF TREE (HTP)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823710"/>
            <a:ext cx="18288000" cy="3463290"/>
          </a:xfrm>
          <a:prstGeom prst="rect">
            <a:avLst/>
          </a:prstGeom>
        </p:spPr>
      </p:pic>
      <p:sp>
        <p:nvSpPr>
          <p:cNvPr id="3" name="TextBox 3"/>
          <p:cNvSpPr txBox="1"/>
          <p:nvPr/>
        </p:nvSpPr>
        <p:spPr>
          <a:xfrm>
            <a:off x="9699256" y="386666"/>
            <a:ext cx="8056020" cy="10940752"/>
          </a:xfrm>
          <a:prstGeom prst="rect">
            <a:avLst/>
          </a:prstGeom>
        </p:spPr>
        <p:txBody>
          <a:bodyPr lIns="0" tIns="0" rIns="0" bIns="0" rtlCol="0" anchor="t">
            <a:spAutoFit/>
          </a:bodyPr>
          <a:lstStyle/>
          <a:p>
            <a:pPr algn="ctr">
              <a:lnSpc>
                <a:spcPts val="7279"/>
              </a:lnSpc>
            </a:pPr>
            <a:r>
              <a:rPr lang="en-US" sz="5199" dirty="0">
                <a:solidFill>
                  <a:srgbClr val="000000"/>
                </a:solidFill>
                <a:latin typeface="Lobster Two"/>
              </a:rPr>
              <a:t>In conclusion:</a:t>
            </a:r>
          </a:p>
          <a:p>
            <a:pPr algn="ctr">
              <a:lnSpc>
                <a:spcPts val="3360"/>
              </a:lnSpc>
            </a:pPr>
            <a:endParaRPr lang="en-US" sz="5199" dirty="0">
              <a:solidFill>
                <a:srgbClr val="000000"/>
              </a:solidFill>
              <a:latin typeface="Lobster Two"/>
            </a:endParaRPr>
          </a:p>
          <a:p>
            <a:pPr>
              <a:lnSpc>
                <a:spcPts val="3360"/>
              </a:lnSpc>
            </a:pPr>
            <a:r>
              <a:rPr lang="en-US" sz="2400" dirty="0">
                <a:solidFill>
                  <a:srgbClr val="000000"/>
                </a:solidFill>
                <a:latin typeface="Lora"/>
              </a:rPr>
              <a:t>1.    </a:t>
            </a:r>
            <a:r>
              <a:rPr lang="en-US" sz="2400" dirty="0">
                <a:latin typeface="Lora"/>
              </a:rPr>
              <a:t>72% subjects indicates individuals with better development, high mental energy levels, sufficient self-confidence and motivated.</a:t>
            </a:r>
          </a:p>
          <a:p>
            <a:pPr>
              <a:lnSpc>
                <a:spcPts val="3360"/>
              </a:lnSpc>
            </a:pPr>
            <a:r>
              <a:rPr lang="en-US" sz="2400" dirty="0">
                <a:latin typeface="Lora"/>
              </a:rPr>
              <a:t>2.    4% subjects shows the symptoms of depression, helplessness, feelings of uselessness, lack of interest, loss of interest, and pessimism. And it has been suggested that the values concerning the size of the tree, such as the height and width of the whole tree, height and width of the crown, and number of occupied areas (of the paper), were significantly lower in the depression (</a:t>
            </a:r>
            <a:r>
              <a:rPr lang="en-US" sz="2400" dirty="0">
                <a:latin typeface="Lora"/>
                <a:hlinkClick r:id="rId3" tooltip="https://www.ncbi.nlm.nih.gov/pmc/articles/PMC7330083/#B26">
                  <a:extLst>
                    <a:ext uri="{A12FA001-AC4F-418D-AE19-62706E023703}">
                      <ahyp:hlinkClr xmlns:ahyp="http://schemas.microsoft.com/office/drawing/2018/hyperlinkcolor" val="tx"/>
                    </a:ext>
                  </a:extLst>
                </a:hlinkClick>
              </a:rPr>
              <a:t>Murayama et al., 2016</a:t>
            </a:r>
            <a:r>
              <a:rPr lang="en-US" sz="2400" dirty="0">
                <a:latin typeface="Lora"/>
              </a:rPr>
              <a:t>).</a:t>
            </a:r>
          </a:p>
          <a:p>
            <a:pPr>
              <a:lnSpc>
                <a:spcPts val="3360"/>
              </a:lnSpc>
            </a:pPr>
            <a:r>
              <a:rPr lang="en-US" sz="2400" dirty="0">
                <a:latin typeface="Lora"/>
              </a:rPr>
              <a:t>3.    12% subjects found to have depression (</a:t>
            </a:r>
            <a:r>
              <a:rPr lang="en-US" sz="2400" dirty="0">
                <a:latin typeface="Lora"/>
                <a:hlinkClick r:id="rId4" tooltip="https://www.ncbi.nlm.nih.gov/pmc/articles/PMC7330083/#B33">
                  <a:extLst>
                    <a:ext uri="{A12FA001-AC4F-418D-AE19-62706E023703}">
                      <ahyp:hlinkClr xmlns:ahyp="http://schemas.microsoft.com/office/drawing/2018/hyperlinkcolor" val="tx"/>
                    </a:ext>
                  </a:extLst>
                </a:hlinkClick>
              </a:rPr>
              <a:t>Yan and Chen, 2011</a:t>
            </a:r>
            <a:r>
              <a:rPr lang="en-US" sz="2400" dirty="0">
                <a:latin typeface="Lora"/>
              </a:rPr>
              <a:t>; </a:t>
            </a:r>
            <a:r>
              <a:rPr lang="en-US" sz="2400" dirty="0">
                <a:latin typeface="Lora"/>
                <a:hlinkClick r:id="rId5" tooltip="https://www.ncbi.nlm.nih.gov/pmc/articles/PMC7330083/#B14">
                  <a:extLst>
                    <a:ext uri="{A12FA001-AC4F-418D-AE19-62706E023703}">
                      <ahyp:hlinkClr xmlns:ahyp="http://schemas.microsoft.com/office/drawing/2018/hyperlinkcolor" val="tx"/>
                    </a:ext>
                  </a:extLst>
                </a:hlinkClick>
              </a:rPr>
              <a:t>Hu and Chen, 2012</a:t>
            </a:r>
            <a:r>
              <a:rPr lang="en-US" sz="2400" dirty="0">
                <a:latin typeface="Lora"/>
              </a:rPr>
              <a:t>) that reflect their personality traits, including depressed motivation, low self-esteem, lacking of vitality, lacking of self-control, dependence, withdrawal, disengagement, and self-destruction (</a:t>
            </a:r>
            <a:r>
              <a:rPr lang="en-US" sz="2400" dirty="0">
                <a:latin typeface="Lora"/>
                <a:hlinkClick r:id="rId6" tooltip="https://www.ncbi.nlm.nih.gov/pmc/articles/PMC7330083/#B17">
                  <a:extLst>
                    <a:ext uri="{A12FA001-AC4F-418D-AE19-62706E023703}">
                      <ahyp:hlinkClr xmlns:ahyp="http://schemas.microsoft.com/office/drawing/2018/hyperlinkcolor" val="tx"/>
                    </a:ext>
                  </a:extLst>
                </a:hlinkClick>
              </a:rPr>
              <a:t>Ji, 2011</a:t>
            </a:r>
            <a:r>
              <a:rPr lang="en-US" sz="2400" dirty="0">
                <a:latin typeface="Lora"/>
              </a:rPr>
              <a:t>).</a:t>
            </a:r>
          </a:p>
          <a:p>
            <a:pPr>
              <a:lnSpc>
                <a:spcPts val="3360"/>
              </a:lnSpc>
            </a:pPr>
            <a:r>
              <a:rPr lang="en-US" sz="2400" dirty="0">
                <a:latin typeface="Lora"/>
              </a:rPr>
              <a:t>4.    16% subjects shows low effectivity &amp; aggressiveness</a:t>
            </a:r>
          </a:p>
          <a:p>
            <a:pPr algn="ctr">
              <a:lnSpc>
                <a:spcPts val="6720"/>
              </a:lnSpc>
            </a:pPr>
            <a:r>
              <a:rPr lang="en-US" sz="4800" dirty="0">
                <a:solidFill>
                  <a:srgbClr val="000000"/>
                </a:solidFill>
                <a:latin typeface="Canva Sans 2"/>
              </a:rPr>
              <a:t> </a:t>
            </a:r>
          </a:p>
          <a:p>
            <a:pPr algn="ctr">
              <a:lnSpc>
                <a:spcPts val="7279"/>
              </a:lnSpc>
            </a:pPr>
            <a:endParaRPr lang="en-US" sz="4800" dirty="0">
              <a:solidFill>
                <a:srgbClr val="000000"/>
              </a:solidFill>
              <a:latin typeface="Canva Sans 2"/>
            </a:endParaRPr>
          </a:p>
        </p:txBody>
      </p:sp>
      <p:pic>
        <p:nvPicPr>
          <p:cNvPr id="4" name="Picture 4"/>
          <p:cNvPicPr>
            <a:picLocks noChangeAspect="1"/>
          </p:cNvPicPr>
          <p:nvPr/>
        </p:nvPicPr>
        <p:blipFill rotWithShape="1">
          <a:blip r:embed="rId7"/>
          <a:srcRect t="3200" r="14160" b="60426"/>
          <a:stretch/>
        </p:blipFill>
        <p:spPr>
          <a:xfrm rot="10800000">
            <a:off x="16006058" y="0"/>
            <a:ext cx="3230598" cy="215153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59933" y="491441"/>
            <a:ext cx="1271986" cy="906895"/>
          </a:xfrm>
          <a:prstGeom prst="rect">
            <a:avLst/>
          </a:prstGeom>
        </p:spPr>
      </p:pic>
      <p:sp>
        <p:nvSpPr>
          <p:cNvPr id="6" name="TextBox 6"/>
          <p:cNvSpPr txBox="1"/>
          <p:nvPr/>
        </p:nvSpPr>
        <p:spPr>
          <a:xfrm>
            <a:off x="1117926" y="2722761"/>
            <a:ext cx="7975300" cy="3839577"/>
          </a:xfrm>
          <a:prstGeom prst="rect">
            <a:avLst/>
          </a:prstGeom>
        </p:spPr>
        <p:txBody>
          <a:bodyPr wrap="square" lIns="0" tIns="0" rIns="0" bIns="0" rtlCol="0" anchor="t">
            <a:spAutoFit/>
          </a:bodyPr>
          <a:lstStyle/>
          <a:p>
            <a:pPr marL="496585" lvl="1" indent="-248293" algn="just">
              <a:lnSpc>
                <a:spcPts val="3220"/>
              </a:lnSpc>
              <a:buFont typeface="Arial"/>
              <a:buChar char="•"/>
            </a:pPr>
            <a:r>
              <a:rPr lang="en-US" sz="2300" dirty="0">
                <a:solidFill>
                  <a:srgbClr val="000000"/>
                </a:solidFill>
                <a:latin typeface="Lora"/>
              </a:rPr>
              <a:t> 72% or 18 subjects drew tall tree. </a:t>
            </a:r>
          </a:p>
          <a:p>
            <a:pPr marL="496585" lvl="1" indent="-248293" algn="just">
              <a:lnSpc>
                <a:spcPts val="3220"/>
              </a:lnSpc>
              <a:buFont typeface="Arial"/>
              <a:buChar char="•"/>
            </a:pPr>
            <a:r>
              <a:rPr lang="en-US" sz="2300" dirty="0">
                <a:solidFill>
                  <a:srgbClr val="000000"/>
                </a:solidFill>
                <a:latin typeface="Lora"/>
              </a:rPr>
              <a:t> 4 % or 1 person (sample A10)  draw very small size house, tree and a person with hands tight at the back (as shown in picture below). Sample A10 drew small canopy area, canopy height, canopy width, trunk width, and total area of trees. </a:t>
            </a:r>
          </a:p>
          <a:p>
            <a:pPr marL="496585" lvl="1" indent="-248293" algn="just">
              <a:lnSpc>
                <a:spcPts val="3220"/>
              </a:lnSpc>
              <a:buFont typeface="Arial"/>
              <a:buChar char="•"/>
            </a:pPr>
            <a:r>
              <a:rPr lang="en-US" sz="2300" dirty="0">
                <a:solidFill>
                  <a:srgbClr val="000000"/>
                </a:solidFill>
                <a:latin typeface="Lora"/>
              </a:rPr>
              <a:t> 12% or 3 person drew short and small trunk. </a:t>
            </a:r>
          </a:p>
          <a:p>
            <a:pPr marL="496585" lvl="1" indent="-248293" algn="just">
              <a:lnSpc>
                <a:spcPts val="3220"/>
              </a:lnSpc>
              <a:buFont typeface="Arial"/>
              <a:buChar char="•"/>
            </a:pPr>
            <a:r>
              <a:rPr lang="en-US" sz="2300" dirty="0">
                <a:solidFill>
                  <a:srgbClr val="000000"/>
                </a:solidFill>
                <a:latin typeface="Lora"/>
              </a:rPr>
              <a:t> 16% or 4 person drew a person without hands. </a:t>
            </a:r>
          </a:p>
          <a:p>
            <a:pPr>
              <a:lnSpc>
                <a:spcPts val="5040"/>
              </a:lnSpc>
            </a:pPr>
            <a:endParaRPr lang="en-US" sz="2300" dirty="0">
              <a:solidFill>
                <a:srgbClr val="000000"/>
              </a:solidFill>
              <a:latin typeface="Lora"/>
            </a:endParaRPr>
          </a:p>
        </p:txBody>
      </p:sp>
      <p:sp>
        <p:nvSpPr>
          <p:cNvPr id="8" name="TextBox 8"/>
          <p:cNvSpPr txBox="1"/>
          <p:nvPr/>
        </p:nvSpPr>
        <p:spPr>
          <a:xfrm>
            <a:off x="729213" y="1238742"/>
            <a:ext cx="7573145" cy="887095"/>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Canva Sans 2 Bold"/>
              </a:rPr>
              <a:t>Screening results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7982CC80-CD13-408B-99BD-784CEC6B3F5F}"/>
              </a:ext>
            </a:extLst>
          </p:cNvPr>
          <p:cNvSpPr txBox="1"/>
          <p:nvPr/>
        </p:nvSpPr>
        <p:spPr>
          <a:xfrm>
            <a:off x="5257800" y="2019300"/>
            <a:ext cx="7137530" cy="5038734"/>
          </a:xfrm>
          <a:prstGeom prst="rect">
            <a:avLst/>
          </a:prstGeom>
        </p:spPr>
        <p:txBody>
          <a:bodyPr lIns="0" tIns="0" rIns="0" bIns="0" rtlCol="0" anchor="t">
            <a:spAutoFit/>
          </a:bodyPr>
          <a:lstStyle/>
          <a:p>
            <a:pPr algn="ctr">
              <a:lnSpc>
                <a:spcPts val="3300"/>
              </a:lnSpc>
              <a:spcBef>
                <a:spcPct val="0"/>
              </a:spcBef>
            </a:pPr>
            <a:r>
              <a:rPr lang="en-US" sz="3000" dirty="0">
                <a:solidFill>
                  <a:srgbClr val="604329"/>
                </a:solidFill>
                <a:latin typeface="Lora Bold"/>
              </a:rPr>
              <a:t>Data collected helps us to understand their emotions and prescribe the suitable bibliotherapy book for them to read. We also encourage them to express their feelings through writing by joining our Bibliotherapy writing workshop organized yearly. Writing is also a form of therapy to help them in self healing. </a:t>
            </a:r>
          </a:p>
          <a:p>
            <a:pPr algn="ctr">
              <a:lnSpc>
                <a:spcPts val="3300"/>
              </a:lnSpc>
              <a:spcBef>
                <a:spcPct val="0"/>
              </a:spcBef>
            </a:pPr>
            <a:r>
              <a:rPr lang="en-US" sz="3000" dirty="0">
                <a:solidFill>
                  <a:srgbClr val="604329"/>
                </a:solidFill>
                <a:latin typeface="Lora Bold"/>
              </a:rPr>
              <a:t>For serious case (sample A10) we make a report to the Counsellor in BSM for close monitoring and further actions</a:t>
            </a:r>
          </a:p>
        </p:txBody>
      </p:sp>
    </p:spTree>
    <p:extLst>
      <p:ext uri="{BB962C8B-B14F-4D97-AF65-F5344CB8AC3E}">
        <p14:creationId xmlns:p14="http://schemas.microsoft.com/office/powerpoint/2010/main" val="279413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168949" y="226686"/>
            <a:ext cx="3245481" cy="3349950"/>
            <a:chOff x="0" y="0"/>
            <a:chExt cx="4327309" cy="4466600"/>
          </a:xfrm>
        </p:grpSpPr>
        <p:grpSp>
          <p:nvGrpSpPr>
            <p:cNvPr id="3" name="Group 3"/>
            <p:cNvGrpSpPr/>
            <p:nvPr/>
          </p:nvGrpSpPr>
          <p:grpSpPr>
            <a:xfrm>
              <a:off x="166557" y="0"/>
              <a:ext cx="3750293" cy="4466600"/>
              <a:chOff x="0" y="0"/>
              <a:chExt cx="6350000" cy="7562850"/>
            </a:xfrm>
          </p:grpSpPr>
          <p:sp>
            <p:nvSpPr>
              <p:cNvPr id="4" name="Freeform 4"/>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065A5D"/>
              </a:solidFill>
            </p:spPr>
          </p:sp>
          <p:sp>
            <p:nvSpPr>
              <p:cNvPr id="5" name="Freeform 5"/>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148B8F"/>
              </a:solidFill>
            </p:spPr>
          </p:sp>
          <p:sp>
            <p:nvSpPr>
              <p:cNvPr id="6" name="Freeform 6"/>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C4EBE8"/>
              </a:solidFill>
            </p:spPr>
          </p:sp>
        </p:grpSp>
        <p:sp>
          <p:nvSpPr>
            <p:cNvPr id="7" name="TextBox 7"/>
            <p:cNvSpPr txBox="1"/>
            <p:nvPr/>
          </p:nvSpPr>
          <p:spPr>
            <a:xfrm>
              <a:off x="0" y="1957075"/>
              <a:ext cx="2379576" cy="1500761"/>
            </a:xfrm>
            <a:prstGeom prst="rect">
              <a:avLst/>
            </a:prstGeom>
          </p:spPr>
          <p:txBody>
            <a:bodyPr lIns="0" tIns="0" rIns="0" bIns="0" rtlCol="0" anchor="t">
              <a:spAutoFit/>
            </a:bodyPr>
            <a:lstStyle/>
            <a:p>
              <a:pPr algn="ctr">
                <a:lnSpc>
                  <a:spcPts val="7888"/>
                </a:lnSpc>
                <a:spcBef>
                  <a:spcPct val="0"/>
                </a:spcBef>
              </a:pPr>
              <a:r>
                <a:rPr lang="en-US" sz="6068">
                  <a:solidFill>
                    <a:srgbClr val="FFFFFF"/>
                  </a:solidFill>
                  <a:latin typeface="Mont Bold"/>
                </a:rPr>
                <a:t>2</a:t>
              </a:r>
            </a:p>
          </p:txBody>
        </p:sp>
        <p:grpSp>
          <p:nvGrpSpPr>
            <p:cNvPr id="8" name="Group 8"/>
            <p:cNvGrpSpPr/>
            <p:nvPr/>
          </p:nvGrpSpPr>
          <p:grpSpPr>
            <a:xfrm rot="-1687752">
              <a:off x="1833447" y="1465012"/>
              <a:ext cx="2094230" cy="2219948"/>
              <a:chOff x="0" y="0"/>
              <a:chExt cx="245407" cy="260139"/>
            </a:xfrm>
          </p:grpSpPr>
          <p:sp>
            <p:nvSpPr>
              <p:cNvPr id="9" name="Freeform 9"/>
              <p:cNvSpPr/>
              <p:nvPr/>
            </p:nvSpPr>
            <p:spPr>
              <a:xfrm>
                <a:off x="0" y="0"/>
                <a:ext cx="245407" cy="260139"/>
              </a:xfrm>
              <a:custGeom>
                <a:avLst/>
                <a:gdLst/>
                <a:ahLst/>
                <a:cxnLst/>
                <a:rect l="l" t="t" r="r" b="b"/>
                <a:pathLst>
                  <a:path w="245407" h="260139">
                    <a:moveTo>
                      <a:pt x="0" y="0"/>
                    </a:moveTo>
                    <a:lnTo>
                      <a:pt x="245407" y="0"/>
                    </a:lnTo>
                    <a:lnTo>
                      <a:pt x="245407" y="260139"/>
                    </a:lnTo>
                    <a:lnTo>
                      <a:pt x="0" y="260139"/>
                    </a:lnTo>
                    <a:close/>
                  </a:path>
                </a:pathLst>
              </a:custGeom>
              <a:solidFill>
                <a:srgbClr val="000000">
                  <a:alpha val="0"/>
                </a:srgbClr>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1540"/>
                  </a:lnSpc>
                </a:pPr>
                <a:r>
                  <a:rPr lang="en-US" sz="1100">
                    <a:solidFill>
                      <a:srgbClr val="FFFFFF"/>
                    </a:solidFill>
                    <a:latin typeface="Canva Sans 2 Bold"/>
                  </a:rPr>
                  <a:t>Writing Workshop I</a:t>
                </a: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9085" y="387360"/>
              <a:ext cx="1430160" cy="1430160"/>
            </a:xfrm>
            <a:prstGeom prst="rect">
              <a:avLst/>
            </a:prstGeom>
          </p:spPr>
        </p:pic>
      </p:grpSp>
      <p:sp>
        <p:nvSpPr>
          <p:cNvPr id="12" name="TextBox 12"/>
          <p:cNvSpPr txBox="1"/>
          <p:nvPr/>
        </p:nvSpPr>
        <p:spPr>
          <a:xfrm>
            <a:off x="6392226" y="1028948"/>
            <a:ext cx="3824995" cy="2151924"/>
          </a:xfrm>
          <a:prstGeom prst="rect">
            <a:avLst/>
          </a:prstGeom>
        </p:spPr>
        <p:txBody>
          <a:bodyPr lIns="0" tIns="0" rIns="0" bIns="0" rtlCol="0" anchor="t">
            <a:spAutoFit/>
          </a:bodyPr>
          <a:lstStyle/>
          <a:p>
            <a:pPr>
              <a:lnSpc>
                <a:spcPts val="4858"/>
              </a:lnSpc>
            </a:pPr>
            <a:r>
              <a:rPr lang="en-US" sz="3708">
                <a:solidFill>
                  <a:srgbClr val="000000"/>
                </a:solidFill>
                <a:latin typeface="Sunborn Bold"/>
              </a:rPr>
              <a:t>        300++ </a:t>
            </a:r>
          </a:p>
          <a:p>
            <a:pPr>
              <a:lnSpc>
                <a:spcPts val="3974"/>
              </a:lnSpc>
            </a:pPr>
            <a:r>
              <a:rPr lang="en-US" sz="3034">
                <a:solidFill>
                  <a:srgbClr val="000000"/>
                </a:solidFill>
                <a:latin typeface="Sunborn"/>
              </a:rPr>
              <a:t>    </a:t>
            </a:r>
            <a:r>
              <a:rPr lang="en-US" sz="3034">
                <a:solidFill>
                  <a:srgbClr val="000000"/>
                </a:solidFill>
                <a:latin typeface="Sunborn Bold"/>
              </a:rPr>
              <a:t>participantS</a:t>
            </a:r>
          </a:p>
          <a:p>
            <a:pPr algn="just">
              <a:lnSpc>
                <a:spcPts val="3974"/>
              </a:lnSpc>
            </a:pPr>
            <a:r>
              <a:rPr lang="en-US" sz="3034">
                <a:solidFill>
                  <a:srgbClr val="000000"/>
                </a:solidFill>
                <a:latin typeface="Sunborn Bold"/>
              </a:rPr>
              <a:t>        in mara</a:t>
            </a:r>
          </a:p>
          <a:p>
            <a:pPr algn="ctr">
              <a:lnSpc>
                <a:spcPts val="2208"/>
              </a:lnSpc>
            </a:pPr>
            <a:r>
              <a:rPr lang="en-US" sz="1685">
                <a:solidFill>
                  <a:srgbClr val="000000"/>
                </a:solidFill>
                <a:latin typeface="Canva Sans 2"/>
              </a:rPr>
              <a:t> Open training through online</a:t>
            </a:r>
          </a:p>
          <a:p>
            <a:pPr algn="ctr">
              <a:lnSpc>
                <a:spcPts val="2208"/>
              </a:lnSpc>
            </a:pPr>
            <a:r>
              <a:rPr lang="en-US" sz="1685">
                <a:solidFill>
                  <a:srgbClr val="000000"/>
                </a:solidFill>
                <a:latin typeface="Canva Sans 2 Bold"/>
              </a:rPr>
              <a:t>Bibliotherapy Writing  Workshop I</a:t>
            </a:r>
          </a:p>
        </p:txBody>
      </p:sp>
      <p:grpSp>
        <p:nvGrpSpPr>
          <p:cNvPr id="13" name="Group 13"/>
          <p:cNvGrpSpPr>
            <a:grpSpLocks noChangeAspect="1"/>
          </p:cNvGrpSpPr>
          <p:nvPr/>
        </p:nvGrpSpPr>
        <p:grpSpPr>
          <a:xfrm>
            <a:off x="4520244" y="702652"/>
            <a:ext cx="2122972" cy="2122964"/>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9999" r="-29999"/>
              </a:stretch>
            </a:blipFill>
          </p:spPr>
        </p:sp>
      </p:grpSp>
      <p:grpSp>
        <p:nvGrpSpPr>
          <p:cNvPr id="15" name="Group 15"/>
          <p:cNvGrpSpPr/>
          <p:nvPr/>
        </p:nvGrpSpPr>
        <p:grpSpPr>
          <a:xfrm>
            <a:off x="2406344" y="5706769"/>
            <a:ext cx="4198025" cy="4069299"/>
            <a:chOff x="0" y="0"/>
            <a:chExt cx="5597367" cy="5425732"/>
          </a:xfrm>
        </p:grpSpPr>
        <p:grpSp>
          <p:nvGrpSpPr>
            <p:cNvPr id="16" name="Group 16"/>
            <p:cNvGrpSpPr/>
            <p:nvPr/>
          </p:nvGrpSpPr>
          <p:grpSpPr>
            <a:xfrm>
              <a:off x="344296" y="0"/>
              <a:ext cx="4331403" cy="5158701"/>
              <a:chOff x="0" y="0"/>
              <a:chExt cx="6350000" cy="7562850"/>
            </a:xfrm>
          </p:grpSpPr>
          <p:sp>
            <p:nvSpPr>
              <p:cNvPr id="17" name="Freeform 17"/>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065A5D"/>
              </a:solidFill>
            </p:spPr>
          </p:sp>
          <p:sp>
            <p:nvSpPr>
              <p:cNvPr id="18" name="Freeform 18"/>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03989E"/>
              </a:solidFill>
            </p:spPr>
          </p:sp>
          <p:sp>
            <p:nvSpPr>
              <p:cNvPr id="19" name="Freeform 19"/>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C4EBE8"/>
              </a:solidFill>
            </p:spPr>
          </p:sp>
        </p:grpSp>
        <p:sp>
          <p:nvSpPr>
            <p:cNvPr id="20" name="TextBox 20"/>
            <p:cNvSpPr txBox="1"/>
            <p:nvPr/>
          </p:nvSpPr>
          <p:spPr>
            <a:xfrm>
              <a:off x="0" y="2557147"/>
              <a:ext cx="2748293" cy="1738129"/>
            </a:xfrm>
            <a:prstGeom prst="rect">
              <a:avLst/>
            </a:prstGeom>
          </p:spPr>
          <p:txBody>
            <a:bodyPr lIns="0" tIns="0" rIns="0" bIns="0" rtlCol="0" anchor="t">
              <a:spAutoFit/>
            </a:bodyPr>
            <a:lstStyle/>
            <a:p>
              <a:pPr algn="ctr">
                <a:lnSpc>
                  <a:spcPts val="9111"/>
                </a:lnSpc>
                <a:spcBef>
                  <a:spcPct val="0"/>
                </a:spcBef>
              </a:pPr>
              <a:r>
                <a:rPr lang="en-US" sz="7008">
                  <a:solidFill>
                    <a:srgbClr val="FFFFFF"/>
                  </a:solidFill>
                  <a:latin typeface="Mont Bold"/>
                </a:rPr>
                <a:t>4</a:t>
              </a:r>
            </a:p>
          </p:txBody>
        </p:sp>
        <p:grpSp>
          <p:nvGrpSpPr>
            <p:cNvPr id="21" name="Group 21"/>
            <p:cNvGrpSpPr/>
            <p:nvPr/>
          </p:nvGrpSpPr>
          <p:grpSpPr>
            <a:xfrm rot="-1991002">
              <a:off x="1933676" y="1791755"/>
              <a:ext cx="3083831" cy="3037749"/>
              <a:chOff x="0" y="0"/>
              <a:chExt cx="312889" cy="308213"/>
            </a:xfrm>
          </p:grpSpPr>
          <p:sp>
            <p:nvSpPr>
              <p:cNvPr id="22" name="Freeform 22"/>
              <p:cNvSpPr/>
              <p:nvPr/>
            </p:nvSpPr>
            <p:spPr>
              <a:xfrm>
                <a:off x="0" y="0"/>
                <a:ext cx="312889" cy="308213"/>
              </a:xfrm>
              <a:custGeom>
                <a:avLst/>
                <a:gdLst/>
                <a:ahLst/>
                <a:cxnLst/>
                <a:rect l="l" t="t" r="r" b="b"/>
                <a:pathLst>
                  <a:path w="312889" h="308213">
                    <a:moveTo>
                      <a:pt x="0" y="0"/>
                    </a:moveTo>
                    <a:lnTo>
                      <a:pt x="312889" y="0"/>
                    </a:lnTo>
                    <a:lnTo>
                      <a:pt x="312889" y="308213"/>
                    </a:lnTo>
                    <a:lnTo>
                      <a:pt x="0" y="308213"/>
                    </a:lnTo>
                    <a:close/>
                  </a:path>
                </a:pathLst>
              </a:custGeom>
              <a:solidFill>
                <a:srgbClr val="000000">
                  <a:alpha val="0"/>
                </a:srgbClr>
              </a:solidFill>
            </p:spPr>
          </p:sp>
          <p:sp>
            <p:nvSpPr>
              <p:cNvPr id="23" name="TextBox 23"/>
              <p:cNvSpPr txBox="1"/>
              <p:nvPr/>
            </p:nvSpPr>
            <p:spPr>
              <a:xfrm>
                <a:off x="0" y="-19050"/>
                <a:ext cx="812800" cy="831850"/>
              </a:xfrm>
              <a:prstGeom prst="rect">
                <a:avLst/>
              </a:prstGeom>
            </p:spPr>
            <p:txBody>
              <a:bodyPr lIns="50800" tIns="50800" rIns="50800" bIns="50800" rtlCol="0" anchor="ctr"/>
              <a:lstStyle/>
              <a:p>
                <a:pPr algn="ctr">
                  <a:lnSpc>
                    <a:spcPts val="1540"/>
                  </a:lnSpc>
                </a:pPr>
                <a:r>
                  <a:rPr lang="en-US" sz="1100">
                    <a:solidFill>
                      <a:srgbClr val="FFFFFF"/>
                    </a:solidFill>
                    <a:latin typeface="Canva Sans 2 Bold"/>
                  </a:rPr>
                  <a:t>Writing Workshop II</a:t>
                </a:r>
              </a:p>
            </p:txBody>
          </p:sp>
        </p:grpSp>
      </p:grpSp>
      <p:grpSp>
        <p:nvGrpSpPr>
          <p:cNvPr id="24" name="Group 24"/>
          <p:cNvGrpSpPr/>
          <p:nvPr/>
        </p:nvGrpSpPr>
        <p:grpSpPr>
          <a:xfrm>
            <a:off x="857746" y="2958995"/>
            <a:ext cx="4361982" cy="4063897"/>
            <a:chOff x="0" y="0"/>
            <a:chExt cx="5815977" cy="5418530"/>
          </a:xfrm>
        </p:grpSpPr>
        <p:grpSp>
          <p:nvGrpSpPr>
            <p:cNvPr id="25" name="Group 25"/>
            <p:cNvGrpSpPr/>
            <p:nvPr/>
          </p:nvGrpSpPr>
          <p:grpSpPr>
            <a:xfrm>
              <a:off x="305006" y="0"/>
              <a:ext cx="4331403" cy="5158701"/>
              <a:chOff x="0" y="0"/>
              <a:chExt cx="6350000" cy="7562850"/>
            </a:xfrm>
          </p:grpSpPr>
          <p:sp>
            <p:nvSpPr>
              <p:cNvPr id="26" name="Freeform 26"/>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065A5D"/>
              </a:solidFill>
            </p:spPr>
          </p:sp>
          <p:sp>
            <p:nvSpPr>
              <p:cNvPr id="27" name="Freeform 27"/>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03989E"/>
              </a:solidFill>
            </p:spPr>
          </p:sp>
          <p:sp>
            <p:nvSpPr>
              <p:cNvPr id="28" name="Freeform 28"/>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C4EBE8"/>
              </a:solidFill>
            </p:spPr>
          </p:sp>
        </p:grpSp>
        <p:sp>
          <p:nvSpPr>
            <p:cNvPr id="29" name="TextBox 29"/>
            <p:cNvSpPr txBox="1"/>
            <p:nvPr/>
          </p:nvSpPr>
          <p:spPr>
            <a:xfrm>
              <a:off x="0" y="2068321"/>
              <a:ext cx="2748293" cy="1738129"/>
            </a:xfrm>
            <a:prstGeom prst="rect">
              <a:avLst/>
            </a:prstGeom>
          </p:spPr>
          <p:txBody>
            <a:bodyPr lIns="0" tIns="0" rIns="0" bIns="0" rtlCol="0" anchor="t">
              <a:spAutoFit/>
            </a:bodyPr>
            <a:lstStyle/>
            <a:p>
              <a:pPr algn="ctr">
                <a:lnSpc>
                  <a:spcPts val="9111"/>
                </a:lnSpc>
                <a:spcBef>
                  <a:spcPct val="0"/>
                </a:spcBef>
              </a:pPr>
              <a:r>
                <a:rPr lang="en-US" sz="7008">
                  <a:solidFill>
                    <a:srgbClr val="FFFFFF"/>
                  </a:solidFill>
                  <a:latin typeface="Mont Bold"/>
                </a:rPr>
                <a:t>3</a:t>
              </a:r>
            </a:p>
          </p:txBody>
        </p:sp>
        <p:grpSp>
          <p:nvGrpSpPr>
            <p:cNvPr id="30" name="Group 30"/>
            <p:cNvGrpSpPr/>
            <p:nvPr/>
          </p:nvGrpSpPr>
          <p:grpSpPr>
            <a:xfrm rot="-1866970">
              <a:off x="1818314" y="1437660"/>
              <a:ext cx="3374898" cy="3349823"/>
              <a:chOff x="0" y="0"/>
              <a:chExt cx="342421" cy="339877"/>
            </a:xfrm>
          </p:grpSpPr>
          <p:sp>
            <p:nvSpPr>
              <p:cNvPr id="31" name="Freeform 31"/>
              <p:cNvSpPr/>
              <p:nvPr/>
            </p:nvSpPr>
            <p:spPr>
              <a:xfrm>
                <a:off x="0" y="0"/>
                <a:ext cx="342421" cy="339877"/>
              </a:xfrm>
              <a:custGeom>
                <a:avLst/>
                <a:gdLst/>
                <a:ahLst/>
                <a:cxnLst/>
                <a:rect l="l" t="t" r="r" b="b"/>
                <a:pathLst>
                  <a:path w="342421" h="339877">
                    <a:moveTo>
                      <a:pt x="0" y="0"/>
                    </a:moveTo>
                    <a:lnTo>
                      <a:pt x="342421" y="0"/>
                    </a:lnTo>
                    <a:lnTo>
                      <a:pt x="342421" y="339877"/>
                    </a:lnTo>
                    <a:lnTo>
                      <a:pt x="0" y="339877"/>
                    </a:lnTo>
                    <a:close/>
                  </a:path>
                </a:pathLst>
              </a:custGeom>
              <a:solidFill>
                <a:srgbClr val="000000">
                  <a:alpha val="0"/>
                </a:srgbClr>
              </a:solidFill>
            </p:spPr>
          </p:sp>
          <p:sp>
            <p:nvSpPr>
              <p:cNvPr id="32" name="TextBox 32"/>
              <p:cNvSpPr txBox="1"/>
              <p:nvPr/>
            </p:nvSpPr>
            <p:spPr>
              <a:xfrm>
                <a:off x="0" y="-19050"/>
                <a:ext cx="812800" cy="831850"/>
              </a:xfrm>
              <a:prstGeom prst="rect">
                <a:avLst/>
              </a:prstGeom>
            </p:spPr>
            <p:txBody>
              <a:bodyPr lIns="50800" tIns="50800" rIns="50800" bIns="50800" rtlCol="0" anchor="ctr"/>
              <a:lstStyle/>
              <a:p>
                <a:pPr algn="ctr">
                  <a:lnSpc>
                    <a:spcPts val="1540"/>
                  </a:lnSpc>
                </a:pPr>
                <a:r>
                  <a:rPr lang="en-US" sz="1100">
                    <a:solidFill>
                      <a:srgbClr val="FFFFFF"/>
                    </a:solidFill>
                    <a:latin typeface="Canva Sans 2 Bold"/>
                  </a:rPr>
                  <a:t>Selected </a:t>
                </a:r>
              </a:p>
              <a:p>
                <a:pPr algn="ctr">
                  <a:lnSpc>
                    <a:spcPts val="1540"/>
                  </a:lnSpc>
                </a:pPr>
                <a:r>
                  <a:rPr lang="en-US" sz="1100">
                    <a:solidFill>
                      <a:srgbClr val="FFFFFF"/>
                    </a:solidFill>
                    <a:latin typeface="Canva Sans 2 Bold"/>
                  </a:rPr>
                  <a:t>Work</a:t>
                </a:r>
              </a:p>
            </p:txBody>
          </p:sp>
        </p:grpSp>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8194" y="134548"/>
              <a:ext cx="1774886" cy="1774886"/>
            </a:xfrm>
            <a:prstGeom prst="rect">
              <a:avLst/>
            </a:prstGeom>
          </p:spPr>
        </p:pic>
      </p:grpSp>
      <p:grpSp>
        <p:nvGrpSpPr>
          <p:cNvPr id="34" name="Group 34"/>
          <p:cNvGrpSpPr/>
          <p:nvPr/>
        </p:nvGrpSpPr>
        <p:grpSpPr>
          <a:xfrm>
            <a:off x="3938434" y="1787347"/>
            <a:ext cx="4337209" cy="6712299"/>
            <a:chOff x="0" y="-162203"/>
            <a:chExt cx="586744" cy="908050"/>
          </a:xfrm>
        </p:grpSpPr>
        <p:sp>
          <p:nvSpPr>
            <p:cNvPr id="35" name="Freeform 35"/>
            <p:cNvSpPr/>
            <p:nvPr/>
          </p:nvSpPr>
          <p:spPr>
            <a:xfrm>
              <a:off x="0" y="0"/>
              <a:ext cx="582638" cy="295694"/>
            </a:xfrm>
            <a:custGeom>
              <a:avLst/>
              <a:gdLst/>
              <a:ahLst/>
              <a:cxnLst/>
              <a:rect l="l" t="t" r="r" b="b"/>
              <a:pathLst>
                <a:path w="582638" h="295694">
                  <a:moveTo>
                    <a:pt x="91677" y="0"/>
                  </a:moveTo>
                  <a:lnTo>
                    <a:pt x="490962" y="0"/>
                  </a:lnTo>
                  <a:cubicBezTo>
                    <a:pt x="541593" y="0"/>
                    <a:pt x="582638" y="41045"/>
                    <a:pt x="582638" y="91677"/>
                  </a:cubicBezTo>
                  <a:lnTo>
                    <a:pt x="582638" y="204017"/>
                  </a:lnTo>
                  <a:cubicBezTo>
                    <a:pt x="582638" y="254649"/>
                    <a:pt x="541593" y="295694"/>
                    <a:pt x="490962" y="295694"/>
                  </a:cubicBezTo>
                  <a:lnTo>
                    <a:pt x="91677" y="295694"/>
                  </a:lnTo>
                  <a:cubicBezTo>
                    <a:pt x="41045" y="295694"/>
                    <a:pt x="0" y="254649"/>
                    <a:pt x="0" y="204017"/>
                  </a:cubicBezTo>
                  <a:lnTo>
                    <a:pt x="0" y="91677"/>
                  </a:lnTo>
                  <a:cubicBezTo>
                    <a:pt x="0" y="41045"/>
                    <a:pt x="41045" y="0"/>
                    <a:pt x="91677" y="0"/>
                  </a:cubicBezTo>
                  <a:close/>
                </a:path>
              </a:pathLst>
            </a:custGeom>
            <a:solidFill>
              <a:srgbClr val="000000">
                <a:alpha val="0"/>
              </a:srgbClr>
            </a:solidFill>
          </p:spPr>
          <p:txBody>
            <a:bodyPr/>
            <a:lstStyle/>
            <a:p>
              <a:endParaRPr lang="en-MY" dirty="0"/>
            </a:p>
          </p:txBody>
        </p:sp>
        <p:sp>
          <p:nvSpPr>
            <p:cNvPr id="36" name="TextBox 36"/>
            <p:cNvSpPr txBox="1"/>
            <p:nvPr/>
          </p:nvSpPr>
          <p:spPr>
            <a:xfrm>
              <a:off x="64252" y="-162203"/>
              <a:ext cx="522492" cy="908050"/>
            </a:xfrm>
            <a:prstGeom prst="rect">
              <a:avLst/>
            </a:prstGeom>
          </p:spPr>
          <p:txBody>
            <a:bodyPr lIns="50800" tIns="50800" rIns="50800" bIns="50800" rtlCol="0" anchor="ctr"/>
            <a:lstStyle/>
            <a:p>
              <a:pPr algn="ctr">
                <a:lnSpc>
                  <a:spcPts val="4982"/>
                </a:lnSpc>
              </a:pPr>
              <a:r>
                <a:rPr lang="en-US" sz="3299" dirty="0">
                  <a:solidFill>
                    <a:srgbClr val="040606"/>
                  </a:solidFill>
                  <a:latin typeface="Sunborn Bold"/>
                </a:rPr>
                <a:t>20 STORIES</a:t>
              </a:r>
            </a:p>
            <a:p>
              <a:pPr algn="ctr">
                <a:lnSpc>
                  <a:spcPts val="2582"/>
                </a:lnSpc>
              </a:pPr>
              <a:r>
                <a:rPr lang="en-US" sz="2099" dirty="0">
                  <a:solidFill>
                    <a:srgbClr val="040606"/>
                  </a:solidFill>
                  <a:latin typeface="Canva Sans 2"/>
                </a:rPr>
                <a:t>Selection of the best stories to be published in Bibliotherapy Book</a:t>
              </a:r>
            </a:p>
            <a:p>
              <a:pPr algn="ctr">
                <a:lnSpc>
                  <a:spcPts val="2996"/>
                </a:lnSpc>
              </a:pPr>
              <a:endParaRPr lang="en-US" sz="2099" dirty="0">
                <a:solidFill>
                  <a:srgbClr val="040606"/>
                </a:solidFill>
                <a:latin typeface="Canva Sans 2"/>
              </a:endParaRPr>
            </a:p>
          </p:txBody>
        </p:sp>
      </p:grpSp>
      <p:grpSp>
        <p:nvGrpSpPr>
          <p:cNvPr id="37" name="Group 37"/>
          <p:cNvGrpSpPr/>
          <p:nvPr/>
        </p:nvGrpSpPr>
        <p:grpSpPr>
          <a:xfrm>
            <a:off x="8299389" y="2732554"/>
            <a:ext cx="6138753" cy="3450896"/>
            <a:chOff x="0" y="0"/>
            <a:chExt cx="8185004" cy="4601194"/>
          </a:xfrm>
        </p:grpSpPr>
        <p:pic>
          <p:nvPicPr>
            <p:cNvPr id="38" name="Picture 38"/>
            <p:cNvPicPr>
              <a:picLocks noChangeAspect="1"/>
            </p:cNvPicPr>
            <p:nvPr/>
          </p:nvPicPr>
          <p:blipFill>
            <a:blip r:embed="rId7"/>
            <a:srcRect/>
            <a:stretch>
              <a:fillRect/>
            </a:stretch>
          </p:blipFill>
          <p:spPr>
            <a:xfrm>
              <a:off x="0" y="0"/>
              <a:ext cx="3337720" cy="4436444"/>
            </a:xfrm>
            <a:prstGeom prst="rect">
              <a:avLst/>
            </a:prstGeom>
          </p:spPr>
        </p:pic>
        <p:pic>
          <p:nvPicPr>
            <p:cNvPr id="39" name="Picture 39"/>
            <p:cNvPicPr>
              <a:picLocks noChangeAspect="1"/>
            </p:cNvPicPr>
            <p:nvPr/>
          </p:nvPicPr>
          <p:blipFill>
            <a:blip r:embed="rId8"/>
            <a:srcRect l="15286" r="3959"/>
            <a:stretch>
              <a:fillRect/>
            </a:stretch>
          </p:blipFill>
          <p:spPr>
            <a:xfrm>
              <a:off x="2380341" y="1186832"/>
              <a:ext cx="5804663" cy="3414362"/>
            </a:xfrm>
            <a:prstGeom prst="rect">
              <a:avLst/>
            </a:prstGeom>
          </p:spPr>
        </p:pic>
        <p:pic>
          <p:nvPicPr>
            <p:cNvPr id="40" name="Picture 4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87865">
              <a:off x="1475842" y="1563407"/>
              <a:ext cx="2223551" cy="2268930"/>
            </a:xfrm>
            <a:prstGeom prst="rect">
              <a:avLst/>
            </a:prstGeom>
          </p:spPr>
        </p:pic>
      </p:grpSp>
      <p:grpSp>
        <p:nvGrpSpPr>
          <p:cNvPr id="41" name="Group 41"/>
          <p:cNvGrpSpPr>
            <a:grpSpLocks noChangeAspect="1"/>
          </p:cNvGrpSpPr>
          <p:nvPr/>
        </p:nvGrpSpPr>
        <p:grpSpPr>
          <a:xfrm>
            <a:off x="13040780" y="6736728"/>
            <a:ext cx="2206849" cy="2206840"/>
            <a:chOff x="0" y="0"/>
            <a:chExt cx="6350000" cy="6349975"/>
          </a:xfrm>
        </p:grpSpPr>
        <p:sp>
          <p:nvSpPr>
            <p:cNvPr id="42" name="Freeform 4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16666" r="-16666"/>
              </a:stretch>
            </a:blipFill>
          </p:spPr>
        </p:sp>
      </p:grpSp>
      <p:grpSp>
        <p:nvGrpSpPr>
          <p:cNvPr id="43" name="Group 43"/>
          <p:cNvGrpSpPr>
            <a:grpSpLocks noChangeAspect="1"/>
          </p:cNvGrpSpPr>
          <p:nvPr/>
        </p:nvGrpSpPr>
        <p:grpSpPr>
          <a:xfrm>
            <a:off x="10424911" y="6606767"/>
            <a:ext cx="3491227" cy="3491213"/>
            <a:chOff x="0" y="0"/>
            <a:chExt cx="6350000" cy="6349975"/>
          </a:xfrm>
        </p:grpSpPr>
        <p:sp>
          <p:nvSpPr>
            <p:cNvPr id="44" name="Freeform 4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16666" r="-16666"/>
              </a:stretch>
            </a:blipFill>
          </p:spPr>
        </p:sp>
      </p:grpSp>
      <p:grpSp>
        <p:nvGrpSpPr>
          <p:cNvPr id="45" name="Group 45"/>
          <p:cNvGrpSpPr>
            <a:grpSpLocks noChangeAspect="1"/>
          </p:cNvGrpSpPr>
          <p:nvPr/>
        </p:nvGrpSpPr>
        <p:grpSpPr>
          <a:xfrm>
            <a:off x="11773163" y="2123960"/>
            <a:ext cx="4285948" cy="4285931"/>
            <a:chOff x="0" y="0"/>
            <a:chExt cx="6350000" cy="6349975"/>
          </a:xfrm>
        </p:grpSpPr>
        <p:sp>
          <p:nvSpPr>
            <p:cNvPr id="46" name="Freeform 4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alphaModFix amt="9999"/>
              </a:blip>
              <a:stretch>
                <a:fillRect l="-17044" t="-45299" r="-17044" b="-45299"/>
              </a:stretch>
            </a:blipFill>
          </p:spPr>
        </p:sp>
      </p:grpSp>
      <p:sp>
        <p:nvSpPr>
          <p:cNvPr id="47" name="TextBox 47"/>
          <p:cNvSpPr txBox="1"/>
          <p:nvPr/>
        </p:nvSpPr>
        <p:spPr>
          <a:xfrm>
            <a:off x="5947031" y="6530567"/>
            <a:ext cx="4477879" cy="2529795"/>
          </a:xfrm>
          <a:prstGeom prst="rect">
            <a:avLst/>
          </a:prstGeom>
        </p:spPr>
        <p:txBody>
          <a:bodyPr lIns="0" tIns="0" rIns="0" bIns="0" rtlCol="0" anchor="t">
            <a:spAutoFit/>
          </a:bodyPr>
          <a:lstStyle/>
          <a:p>
            <a:pPr algn="ctr">
              <a:lnSpc>
                <a:spcPts val="5910"/>
              </a:lnSpc>
            </a:pPr>
            <a:endParaRPr lang="en-US" sz="4283" dirty="0">
              <a:solidFill>
                <a:srgbClr val="000000"/>
              </a:solidFill>
              <a:latin typeface="Sunborn Bold"/>
            </a:endParaRPr>
          </a:p>
          <a:p>
            <a:pPr algn="ctr">
              <a:lnSpc>
                <a:spcPts val="5910"/>
              </a:lnSpc>
            </a:pPr>
            <a:r>
              <a:rPr lang="en-US" sz="4283" dirty="0">
                <a:solidFill>
                  <a:srgbClr val="000000"/>
                </a:solidFill>
                <a:latin typeface="Sunborn Bold"/>
              </a:rPr>
              <a:t>20 WRITERS</a:t>
            </a:r>
          </a:p>
          <a:p>
            <a:pPr algn="ctr">
              <a:lnSpc>
                <a:spcPts val="2686"/>
              </a:lnSpc>
            </a:pPr>
            <a:r>
              <a:rPr lang="en-US" sz="1946" dirty="0">
                <a:solidFill>
                  <a:srgbClr val="000000"/>
                </a:solidFill>
                <a:latin typeface="Canva Sans 2"/>
              </a:rPr>
              <a:t>The selected writers will join </a:t>
            </a:r>
          </a:p>
          <a:p>
            <a:pPr algn="ctr">
              <a:lnSpc>
                <a:spcPts val="2686"/>
              </a:lnSpc>
            </a:pPr>
            <a:r>
              <a:rPr lang="en-US" sz="1946" dirty="0">
                <a:solidFill>
                  <a:srgbClr val="000000"/>
                </a:solidFill>
                <a:latin typeface="Canva Sans 2 Bold"/>
              </a:rPr>
              <a:t>Bibliotherapy</a:t>
            </a:r>
            <a:r>
              <a:rPr lang="en-US" sz="1946" dirty="0">
                <a:solidFill>
                  <a:srgbClr val="000000"/>
                </a:solidFill>
                <a:latin typeface="Canva Sans 2"/>
              </a:rPr>
              <a:t> </a:t>
            </a:r>
            <a:r>
              <a:rPr lang="en-US" sz="1946" dirty="0">
                <a:solidFill>
                  <a:srgbClr val="000000"/>
                </a:solidFill>
                <a:latin typeface="Canva Sans 2 Bold"/>
              </a:rPr>
              <a:t>Writing Workshop II</a:t>
            </a:r>
            <a:r>
              <a:rPr lang="en-US" sz="1946" dirty="0">
                <a:solidFill>
                  <a:srgbClr val="000000"/>
                </a:solidFill>
                <a:latin typeface="Canva Sans 2"/>
              </a:rPr>
              <a:t> </a:t>
            </a:r>
          </a:p>
          <a:p>
            <a:pPr algn="ctr">
              <a:lnSpc>
                <a:spcPts val="2686"/>
              </a:lnSpc>
            </a:pPr>
            <a:r>
              <a:rPr lang="en-US" sz="1946" dirty="0">
                <a:solidFill>
                  <a:srgbClr val="000000"/>
                </a:solidFill>
                <a:latin typeface="Canva Sans 2"/>
              </a:rPr>
              <a:t>for writing skills enhancement </a:t>
            </a:r>
          </a:p>
        </p:txBody>
      </p:sp>
      <p:sp>
        <p:nvSpPr>
          <p:cNvPr id="48" name="TextBox 48"/>
          <p:cNvSpPr txBox="1"/>
          <p:nvPr/>
        </p:nvSpPr>
        <p:spPr>
          <a:xfrm>
            <a:off x="11773163" y="328900"/>
            <a:ext cx="6368863" cy="2237800"/>
          </a:xfrm>
          <a:prstGeom prst="rect">
            <a:avLst/>
          </a:prstGeom>
        </p:spPr>
        <p:txBody>
          <a:bodyPr lIns="0" tIns="0" rIns="0" bIns="0" rtlCol="0" anchor="t">
            <a:spAutoFit/>
          </a:bodyPr>
          <a:lstStyle/>
          <a:p>
            <a:pPr algn="ctr">
              <a:lnSpc>
                <a:spcPts val="8602"/>
              </a:lnSpc>
            </a:pPr>
            <a:r>
              <a:rPr lang="en-US" sz="8602">
                <a:solidFill>
                  <a:srgbClr val="604329"/>
                </a:solidFill>
                <a:latin typeface="BDScript Bold"/>
              </a:rPr>
              <a:t>Step in bibliotherapy writing in MARA</a:t>
            </a:r>
          </a:p>
        </p:txBody>
      </p:sp>
      <p:pic>
        <p:nvPicPr>
          <p:cNvPr id="49" name="Picture 49"/>
          <p:cNvPicPr>
            <a:picLocks noChangeAspect="1"/>
          </p:cNvPicPr>
          <p:nvPr/>
        </p:nvPicPr>
        <p:blipFill rotWithShape="1">
          <a:blip r:embed="rId14"/>
          <a:srcRect r="38530" b="47511"/>
          <a:stretch/>
        </p:blipFill>
        <p:spPr>
          <a:xfrm rot="-157637">
            <a:off x="14529585" y="5286874"/>
            <a:ext cx="3648118" cy="48960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87568" y="721931"/>
            <a:ext cx="12505225" cy="8229600"/>
            <a:chOff x="0" y="0"/>
            <a:chExt cx="3293557" cy="2167467"/>
          </a:xfrm>
        </p:grpSpPr>
        <p:sp>
          <p:nvSpPr>
            <p:cNvPr id="3" name="Freeform 3"/>
            <p:cNvSpPr/>
            <p:nvPr/>
          </p:nvSpPr>
          <p:spPr>
            <a:xfrm>
              <a:off x="0" y="0"/>
              <a:ext cx="3293557" cy="2167467"/>
            </a:xfrm>
            <a:custGeom>
              <a:avLst/>
              <a:gdLst/>
              <a:ahLst/>
              <a:cxnLst/>
              <a:rect l="l" t="t" r="r" b="b"/>
              <a:pathLst>
                <a:path w="3293557" h="2167467">
                  <a:moveTo>
                    <a:pt x="0" y="0"/>
                  </a:moveTo>
                  <a:lnTo>
                    <a:pt x="3293557" y="0"/>
                  </a:lnTo>
                  <a:lnTo>
                    <a:pt x="3293557" y="2167467"/>
                  </a:lnTo>
                  <a:lnTo>
                    <a:pt x="0" y="2167467"/>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pic>
        <p:nvPicPr>
          <p:cNvPr id="5" name="Picture 5"/>
          <p:cNvPicPr>
            <a:picLocks noChangeAspect="1"/>
          </p:cNvPicPr>
          <p:nvPr/>
        </p:nvPicPr>
        <p:blipFill>
          <a:blip r:embed="rId2"/>
          <a:srcRect l="29712" r="29712"/>
          <a:stretch>
            <a:fillRect/>
          </a:stretch>
        </p:blipFill>
        <p:spPr>
          <a:xfrm>
            <a:off x="578642" y="2110908"/>
            <a:ext cx="5545750" cy="6492240"/>
          </a:xfrm>
          <a:prstGeom prst="rect">
            <a:avLst/>
          </a:prstGeom>
        </p:spPr>
      </p:pic>
      <p:pic>
        <p:nvPicPr>
          <p:cNvPr id="6" name="Picture 6"/>
          <p:cNvPicPr>
            <a:picLocks noChangeAspect="1"/>
          </p:cNvPicPr>
          <p:nvPr/>
        </p:nvPicPr>
        <p:blipFill>
          <a:blip r:embed="rId3"/>
          <a:srcRect/>
          <a:stretch>
            <a:fillRect/>
          </a:stretch>
        </p:blipFill>
        <p:spPr>
          <a:xfrm rot="1242204">
            <a:off x="5051962" y="2235010"/>
            <a:ext cx="2725305" cy="842693"/>
          </a:xfrm>
          <a:prstGeom prst="rect">
            <a:avLst/>
          </a:prstGeom>
        </p:spPr>
      </p:pic>
      <p:pic>
        <p:nvPicPr>
          <p:cNvPr id="7" name="Picture 7"/>
          <p:cNvPicPr>
            <a:picLocks noChangeAspect="1"/>
          </p:cNvPicPr>
          <p:nvPr/>
        </p:nvPicPr>
        <p:blipFill>
          <a:blip r:embed="rId4"/>
          <a:srcRect/>
          <a:stretch>
            <a:fillRect/>
          </a:stretch>
        </p:blipFill>
        <p:spPr>
          <a:xfrm rot="1914129">
            <a:off x="787786" y="7917590"/>
            <a:ext cx="2595045" cy="1167134"/>
          </a:xfrm>
          <a:prstGeom prst="rect">
            <a:avLst/>
          </a:prstGeom>
        </p:spPr>
      </p:pic>
      <p:sp>
        <p:nvSpPr>
          <p:cNvPr id="8" name="TextBox 8"/>
          <p:cNvSpPr txBox="1"/>
          <p:nvPr/>
        </p:nvSpPr>
        <p:spPr>
          <a:xfrm>
            <a:off x="7797614" y="3484608"/>
            <a:ext cx="9138279" cy="3339518"/>
          </a:xfrm>
          <a:prstGeom prst="rect">
            <a:avLst/>
          </a:prstGeom>
        </p:spPr>
        <p:txBody>
          <a:bodyPr lIns="0" tIns="0" rIns="0" bIns="0" rtlCol="0" anchor="t">
            <a:spAutoFit/>
          </a:bodyPr>
          <a:lstStyle/>
          <a:p>
            <a:pPr algn="ctr">
              <a:lnSpc>
                <a:spcPts val="3357"/>
              </a:lnSpc>
            </a:pPr>
            <a:r>
              <a:rPr lang="en-US" sz="2397" dirty="0">
                <a:solidFill>
                  <a:srgbClr val="000000"/>
                </a:solidFill>
                <a:latin typeface="Marcellus Bold"/>
              </a:rPr>
              <a:t>For individuals who have experienced a traumatic or extremely stressful event, expressive writing guided purposefully toward specific topics can have a significant healing effect. In fact, participants in a study who wrote about their most traumatic experiences for 15 minutes, four days in a row, experienced better health outcomes up to four months than those who were instructed to write about neutral topics (Baikie &amp; Wilhelm, 2005)</a:t>
            </a:r>
          </a:p>
          <a:p>
            <a:pPr>
              <a:lnSpc>
                <a:spcPts val="3357"/>
              </a:lnSpc>
              <a:spcBef>
                <a:spcPct val="0"/>
              </a:spcBef>
            </a:pPr>
            <a:endParaRPr lang="en-US" sz="2397" dirty="0">
              <a:solidFill>
                <a:srgbClr val="000000"/>
              </a:solidFill>
              <a:latin typeface="Marcellus Bold"/>
            </a:endParaRPr>
          </a:p>
        </p:txBody>
      </p:sp>
      <p:grpSp>
        <p:nvGrpSpPr>
          <p:cNvPr id="9" name="Group 9"/>
          <p:cNvGrpSpPr/>
          <p:nvPr/>
        </p:nvGrpSpPr>
        <p:grpSpPr>
          <a:xfrm>
            <a:off x="1895656" y="237430"/>
            <a:ext cx="2601599" cy="2601599"/>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04E4B"/>
            </a:solidFill>
          </p:spPr>
        </p:sp>
        <p:sp>
          <p:nvSpPr>
            <p:cNvPr id="11" name="TextBox 11"/>
            <p:cNvSpPr txBox="1"/>
            <p:nvPr/>
          </p:nvSpPr>
          <p:spPr>
            <a:xfrm>
              <a:off x="76200" y="-57150"/>
              <a:ext cx="660400" cy="793750"/>
            </a:xfrm>
            <a:prstGeom prst="rect">
              <a:avLst/>
            </a:prstGeom>
          </p:spPr>
          <p:txBody>
            <a:bodyPr lIns="50800" tIns="50800" rIns="50800" bIns="50800" rtlCol="0" anchor="ctr"/>
            <a:lstStyle/>
            <a:p>
              <a:pPr algn="ctr">
                <a:lnSpc>
                  <a:spcPts val="9799"/>
                </a:lnSpc>
              </a:pPr>
              <a:r>
                <a:rPr lang="en-US" sz="6999">
                  <a:solidFill>
                    <a:srgbClr val="FFFFFF"/>
                  </a:solidFill>
                  <a:latin typeface="Canva Sans 1"/>
                </a:rPr>
                <a:t>1</a:t>
              </a:r>
            </a:p>
          </p:txBody>
        </p:sp>
      </p:grpSp>
      <p:sp>
        <p:nvSpPr>
          <p:cNvPr id="12" name="TextBox 12"/>
          <p:cNvSpPr txBox="1"/>
          <p:nvPr/>
        </p:nvSpPr>
        <p:spPr>
          <a:xfrm>
            <a:off x="7127563" y="822895"/>
            <a:ext cx="9808330" cy="2016135"/>
          </a:xfrm>
          <a:prstGeom prst="rect">
            <a:avLst/>
          </a:prstGeom>
        </p:spPr>
        <p:txBody>
          <a:bodyPr lIns="0" tIns="0" rIns="0" bIns="0" rtlCol="0" anchor="t">
            <a:spAutoFit/>
          </a:bodyPr>
          <a:lstStyle/>
          <a:p>
            <a:pPr algn="ctr">
              <a:lnSpc>
                <a:spcPts val="7000"/>
              </a:lnSpc>
            </a:pPr>
            <a:r>
              <a:rPr lang="en-US" sz="7000" spc="707">
                <a:solidFill>
                  <a:srgbClr val="000000"/>
                </a:solidFill>
                <a:latin typeface="Agrandir Medium"/>
              </a:rPr>
              <a:t>BIBLIOTHERAPY IN WRITING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47004">
            <a:off x="12567483" y="810078"/>
            <a:ext cx="6007658" cy="2299735"/>
          </a:xfrm>
          <a:prstGeom prst="rect">
            <a:avLst/>
          </a:prstGeom>
        </p:spPr>
      </p:pic>
      <p:pic>
        <p:nvPicPr>
          <p:cNvPr id="3" name="Picture 3"/>
          <p:cNvPicPr>
            <a:picLocks noChangeAspect="1"/>
          </p:cNvPicPr>
          <p:nvPr/>
        </p:nvPicPr>
        <p:blipFill>
          <a:blip r:embed="rId3"/>
          <a:srcRect b="57416"/>
          <a:stretch>
            <a:fillRect/>
          </a:stretch>
        </p:blipFill>
        <p:spPr>
          <a:xfrm rot="-157637">
            <a:off x="14539244" y="7526534"/>
            <a:ext cx="4095736" cy="2741248"/>
          </a:xfrm>
          <a:prstGeom prst="rect">
            <a:avLst/>
          </a:prstGeom>
        </p:spPr>
      </p:pic>
      <p:pic>
        <p:nvPicPr>
          <p:cNvPr id="4" name="Picture 4"/>
          <p:cNvPicPr>
            <a:picLocks noChangeAspect="1"/>
          </p:cNvPicPr>
          <p:nvPr/>
        </p:nvPicPr>
        <p:blipFill>
          <a:blip r:embed="rId4"/>
          <a:srcRect/>
          <a:stretch>
            <a:fillRect/>
          </a:stretch>
        </p:blipFill>
        <p:spPr>
          <a:xfrm>
            <a:off x="10706669" y="6948246"/>
            <a:ext cx="7543800" cy="184418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16474" y="2657397"/>
            <a:ext cx="5724190" cy="4631390"/>
          </a:xfrm>
          <a:prstGeom prst="rect">
            <a:avLst/>
          </a:prstGeom>
        </p:spPr>
      </p:pic>
      <p:sp>
        <p:nvSpPr>
          <p:cNvPr id="6" name="TextBox 6"/>
          <p:cNvSpPr txBox="1"/>
          <p:nvPr/>
        </p:nvSpPr>
        <p:spPr>
          <a:xfrm>
            <a:off x="1473961" y="2184636"/>
            <a:ext cx="9597029" cy="7364095"/>
          </a:xfrm>
          <a:prstGeom prst="rect">
            <a:avLst/>
          </a:prstGeom>
        </p:spPr>
        <p:txBody>
          <a:bodyPr lIns="0" tIns="0" rIns="0" bIns="0" rtlCol="0" anchor="t">
            <a:spAutoFit/>
          </a:bodyPr>
          <a:lstStyle/>
          <a:p>
            <a:pPr>
              <a:lnSpc>
                <a:spcPts val="3499"/>
              </a:lnSpc>
            </a:pPr>
            <a:r>
              <a:rPr lang="en-US" sz="2499" spc="-137" dirty="0">
                <a:solidFill>
                  <a:srgbClr val="000000"/>
                </a:solidFill>
                <a:latin typeface="Merchaot"/>
              </a:rPr>
              <a:t> 1. MARA staff  share their experiences in facing challenges positively in self-written short stories (anecdotes). All three elements in Bibliotherapy</a:t>
            </a:r>
          </a:p>
          <a:p>
            <a:pPr marL="539746" lvl="1" indent="-269873">
              <a:lnSpc>
                <a:spcPts val="3499"/>
              </a:lnSpc>
              <a:buFont typeface="Arial"/>
              <a:buChar char="•"/>
            </a:pPr>
            <a:r>
              <a:rPr lang="en-US" sz="2499" spc="-137" dirty="0">
                <a:solidFill>
                  <a:srgbClr val="000000"/>
                </a:solidFill>
                <a:latin typeface="Merchaot"/>
              </a:rPr>
              <a:t>Identification,</a:t>
            </a:r>
          </a:p>
          <a:p>
            <a:pPr marL="539746" lvl="1" indent="-269873">
              <a:lnSpc>
                <a:spcPts val="3499"/>
              </a:lnSpc>
              <a:buFont typeface="Arial"/>
              <a:buChar char="•"/>
            </a:pPr>
            <a:r>
              <a:rPr lang="en-US" sz="2499" spc="-137" dirty="0">
                <a:solidFill>
                  <a:srgbClr val="000000"/>
                </a:solidFill>
                <a:latin typeface="Merchaot"/>
              </a:rPr>
              <a:t>Catharsis (emotional release) </a:t>
            </a:r>
          </a:p>
          <a:p>
            <a:pPr marL="539746" lvl="1" indent="-269873">
              <a:lnSpc>
                <a:spcPts val="3499"/>
              </a:lnSpc>
              <a:buFont typeface="Arial"/>
              <a:buChar char="•"/>
            </a:pPr>
            <a:r>
              <a:rPr lang="en-US" sz="2499" spc="-137" dirty="0">
                <a:solidFill>
                  <a:srgbClr val="000000"/>
                </a:solidFill>
                <a:latin typeface="Merchaot"/>
              </a:rPr>
              <a:t>Insight are included in the writing.</a:t>
            </a:r>
          </a:p>
          <a:p>
            <a:pPr>
              <a:lnSpc>
                <a:spcPts val="3499"/>
              </a:lnSpc>
            </a:pPr>
            <a:r>
              <a:rPr lang="en-US" sz="2499" spc="-137" dirty="0">
                <a:solidFill>
                  <a:srgbClr val="000000"/>
                </a:solidFill>
                <a:latin typeface="Merchaot"/>
              </a:rPr>
              <a:t>Surprisingly the writer himself/herself felt release after sharing the stories.</a:t>
            </a:r>
          </a:p>
          <a:p>
            <a:pPr>
              <a:lnSpc>
                <a:spcPts val="3499"/>
              </a:lnSpc>
            </a:pPr>
            <a:endParaRPr lang="en-US" sz="2499" spc="-137" dirty="0">
              <a:solidFill>
                <a:srgbClr val="000000"/>
              </a:solidFill>
              <a:latin typeface="Merchaot"/>
            </a:endParaRPr>
          </a:p>
          <a:p>
            <a:pPr>
              <a:lnSpc>
                <a:spcPts val="3499"/>
              </a:lnSpc>
            </a:pPr>
            <a:r>
              <a:rPr lang="en-US" sz="2499" spc="-137" dirty="0">
                <a:solidFill>
                  <a:srgbClr val="000000"/>
                </a:solidFill>
                <a:latin typeface="Merchaot"/>
              </a:rPr>
              <a:t>2.The bibliotherapy book is then read </a:t>
            </a:r>
            <a:r>
              <a:rPr lang="en-US" sz="2499" spc="-137" dirty="0" err="1">
                <a:solidFill>
                  <a:srgbClr val="000000"/>
                </a:solidFill>
                <a:latin typeface="Merchaot"/>
              </a:rPr>
              <a:t>bv</a:t>
            </a:r>
            <a:r>
              <a:rPr lang="en-US" sz="2499" spc="-137" dirty="0">
                <a:solidFill>
                  <a:srgbClr val="000000"/>
                </a:solidFill>
                <a:latin typeface="Merchaot"/>
              </a:rPr>
              <a:t> other staffs as initiatives to detect depression, anxiety and stress levels.</a:t>
            </a:r>
          </a:p>
          <a:p>
            <a:pPr>
              <a:lnSpc>
                <a:spcPts val="3499"/>
              </a:lnSpc>
            </a:pPr>
            <a:endParaRPr lang="en-US" sz="2499" spc="-137" dirty="0">
              <a:solidFill>
                <a:srgbClr val="000000"/>
              </a:solidFill>
              <a:latin typeface="Merchaot"/>
            </a:endParaRPr>
          </a:p>
          <a:p>
            <a:pPr>
              <a:lnSpc>
                <a:spcPts val="3499"/>
              </a:lnSpc>
            </a:pPr>
            <a:r>
              <a:rPr lang="en-US" sz="2499" spc="-137" dirty="0">
                <a:solidFill>
                  <a:srgbClr val="000000"/>
                </a:solidFill>
                <a:latin typeface="Merchaot"/>
              </a:rPr>
              <a:t> 3. All 35 samples were tested with pre and post test using the DASS21 (Depression, Anxiety, Stress Scale)  to measure the negative emotional states conducted by Dr </a:t>
            </a:r>
            <a:r>
              <a:rPr lang="en-US" sz="2499" spc="-137" dirty="0" err="1">
                <a:solidFill>
                  <a:srgbClr val="000000"/>
                </a:solidFill>
                <a:latin typeface="Merchaot"/>
              </a:rPr>
              <a:t>Salpiah</a:t>
            </a:r>
            <a:r>
              <a:rPr lang="en-US" sz="2499" spc="-137" dirty="0">
                <a:solidFill>
                  <a:srgbClr val="000000"/>
                </a:solidFill>
                <a:latin typeface="Merchaot"/>
              </a:rPr>
              <a:t> our counselor.</a:t>
            </a:r>
          </a:p>
          <a:p>
            <a:pPr>
              <a:lnSpc>
                <a:spcPts val="3499"/>
              </a:lnSpc>
            </a:pPr>
            <a:endParaRPr lang="en-US" sz="2499" spc="-137" dirty="0">
              <a:solidFill>
                <a:srgbClr val="000000"/>
              </a:solidFill>
              <a:latin typeface="Merchaot"/>
            </a:endParaRPr>
          </a:p>
          <a:p>
            <a:pPr>
              <a:lnSpc>
                <a:spcPts val="3499"/>
              </a:lnSpc>
              <a:spcBef>
                <a:spcPct val="0"/>
              </a:spcBef>
            </a:pPr>
            <a:r>
              <a:rPr lang="en-US" sz="2499" spc="-137" dirty="0">
                <a:solidFill>
                  <a:srgbClr val="000000"/>
                </a:solidFill>
                <a:latin typeface="Merchaot"/>
              </a:rPr>
              <a:t>4. Samples are then screened using DASS-21 and high cases of depression anxiety and stress wine sent to Human Resources Department for close monitoring</a:t>
            </a:r>
          </a:p>
          <a:p>
            <a:pPr>
              <a:lnSpc>
                <a:spcPts val="2659"/>
              </a:lnSpc>
              <a:spcBef>
                <a:spcPct val="0"/>
              </a:spcBef>
            </a:pPr>
            <a:endParaRPr lang="en-US" sz="2499" spc="-137" dirty="0">
              <a:solidFill>
                <a:srgbClr val="000000"/>
              </a:solidFill>
              <a:latin typeface="Merchaot"/>
            </a:endParaRPr>
          </a:p>
        </p:txBody>
      </p:sp>
      <p:sp>
        <p:nvSpPr>
          <p:cNvPr id="7" name="TextBox 7"/>
          <p:cNvSpPr txBox="1"/>
          <p:nvPr/>
        </p:nvSpPr>
        <p:spPr>
          <a:xfrm>
            <a:off x="2113173" y="316399"/>
            <a:ext cx="8736703" cy="1944437"/>
          </a:xfrm>
          <a:prstGeom prst="rect">
            <a:avLst/>
          </a:prstGeom>
        </p:spPr>
        <p:txBody>
          <a:bodyPr lIns="0" tIns="0" rIns="0" bIns="0" rtlCol="0" anchor="t">
            <a:spAutoFit/>
          </a:bodyPr>
          <a:lstStyle/>
          <a:p>
            <a:pPr algn="ctr">
              <a:lnSpc>
                <a:spcPts val="6802"/>
              </a:lnSpc>
            </a:pPr>
            <a:r>
              <a:rPr lang="en-US" sz="6802" dirty="0">
                <a:solidFill>
                  <a:srgbClr val="604329"/>
                </a:solidFill>
                <a:latin typeface="Agrandir Narrow Bold"/>
              </a:rPr>
              <a:t>BIBLIOTHERAPY WRITING METHOD</a:t>
            </a:r>
          </a:p>
        </p:txBody>
      </p:sp>
      <p:pic>
        <p:nvPicPr>
          <p:cNvPr id="8" name="Picture 8"/>
          <p:cNvPicPr>
            <a:picLocks noChangeAspect="1"/>
          </p:cNvPicPr>
          <p:nvPr/>
        </p:nvPicPr>
        <p:blipFill>
          <a:blip r:embed="rId3"/>
          <a:srcRect b="57416"/>
          <a:stretch>
            <a:fillRect/>
          </a:stretch>
        </p:blipFill>
        <p:spPr>
          <a:xfrm rot="5240864">
            <a:off x="-673356" y="-618712"/>
            <a:ext cx="4054966" cy="27139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81000" y="14909"/>
            <a:ext cx="3733800" cy="5585791"/>
            <a:chOff x="0" y="0"/>
            <a:chExt cx="6865784" cy="10174943"/>
          </a:xfrm>
        </p:grpSpPr>
        <p:pic>
          <p:nvPicPr>
            <p:cNvPr id="4" name="Picture 4"/>
            <p:cNvPicPr>
              <a:picLocks noChangeAspect="1"/>
            </p:cNvPicPr>
            <p:nvPr/>
          </p:nvPicPr>
          <p:blipFill>
            <a:blip r:embed="rId2"/>
            <a:srcRect t="631" b="631"/>
            <a:stretch>
              <a:fillRect/>
            </a:stretch>
          </p:blipFill>
          <p:spPr>
            <a:xfrm>
              <a:off x="0" y="0"/>
              <a:ext cx="6865784" cy="10174943"/>
            </a:xfrm>
            <a:prstGeom prst="rect">
              <a:avLst/>
            </a:prstGeom>
          </p:spPr>
        </p:pic>
      </p:grpSp>
      <p:sp>
        <p:nvSpPr>
          <p:cNvPr id="5" name="TextBox 5"/>
          <p:cNvSpPr txBox="1"/>
          <p:nvPr/>
        </p:nvSpPr>
        <p:spPr>
          <a:xfrm>
            <a:off x="7143632" y="3692998"/>
            <a:ext cx="9400051" cy="266700"/>
          </a:xfrm>
          <a:prstGeom prst="rect">
            <a:avLst/>
          </a:prstGeom>
        </p:spPr>
        <p:txBody>
          <a:bodyPr lIns="0" tIns="0" rIns="0" bIns="0" rtlCol="0" anchor="t">
            <a:spAutoFit/>
          </a:bodyPr>
          <a:lstStyle/>
          <a:p>
            <a:pPr algn="ctr">
              <a:lnSpc>
                <a:spcPts val="2160"/>
              </a:lnSpc>
            </a:pPr>
            <a:endParaRPr/>
          </a:p>
        </p:txBody>
      </p:sp>
      <p:grpSp>
        <p:nvGrpSpPr>
          <p:cNvPr id="6" name="Group 6"/>
          <p:cNvGrpSpPr/>
          <p:nvPr/>
        </p:nvGrpSpPr>
        <p:grpSpPr>
          <a:xfrm>
            <a:off x="5867400" y="127998"/>
            <a:ext cx="11218614" cy="2196102"/>
            <a:chOff x="0" y="0"/>
            <a:chExt cx="2873103" cy="701708"/>
          </a:xfrm>
        </p:grpSpPr>
        <p:sp>
          <p:nvSpPr>
            <p:cNvPr id="7" name="Freeform 7"/>
            <p:cNvSpPr/>
            <p:nvPr/>
          </p:nvSpPr>
          <p:spPr>
            <a:xfrm>
              <a:off x="0" y="0"/>
              <a:ext cx="2873103" cy="701708"/>
            </a:xfrm>
            <a:custGeom>
              <a:avLst/>
              <a:gdLst/>
              <a:ahLst/>
              <a:cxnLst/>
              <a:rect l="l" t="t" r="r" b="b"/>
              <a:pathLst>
                <a:path w="2873103" h="701708">
                  <a:moveTo>
                    <a:pt x="0" y="0"/>
                  </a:moveTo>
                  <a:lnTo>
                    <a:pt x="2873103" y="0"/>
                  </a:lnTo>
                  <a:lnTo>
                    <a:pt x="2873103" y="701708"/>
                  </a:lnTo>
                  <a:lnTo>
                    <a:pt x="0" y="701708"/>
                  </a:lnTo>
                  <a:close/>
                </a:path>
              </a:pathLst>
            </a:custGeom>
            <a:solidFill>
              <a:srgbClr val="F2E6DA"/>
            </a:solidFill>
            <a:ln w="19050">
              <a:solidFill>
                <a:srgbClr val="000000"/>
              </a:solidFill>
            </a:ln>
          </p:spPr>
          <p:txBody>
            <a:bodyPr/>
            <a:lstStyle/>
            <a:p>
              <a:pPr algn="just"/>
              <a:r>
                <a:rPr lang="en-US" sz="2400" b="0" i="0" u="none" strike="noStrike" dirty="0">
                  <a:solidFill>
                    <a:srgbClr val="000000"/>
                  </a:solidFill>
                  <a:effectLst/>
                </a:rPr>
                <a:t>Major depressive disorder is affecting more than 10% of populations worldwide, and the World Health Organization anticipated that it will be the first health problem in 2030 (Gu et al., 2018). Over 450 million people around the world are affected by mental disorders. According to the World Health Organization (WHO), 1 in 4 people experiences mental illness at some point in their lives</a:t>
              </a:r>
              <a:endParaRPr lang="en-MY" sz="2400" dirty="0"/>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3079"/>
                </a:lnSpc>
              </a:pPr>
              <a:endParaRPr lang="en-US" sz="2199" dirty="0">
                <a:solidFill>
                  <a:srgbClr val="000000"/>
                </a:solidFill>
                <a:latin typeface="Lora"/>
              </a:endParaRPr>
            </a:p>
          </p:txBody>
        </p:sp>
      </p:grpSp>
      <p:grpSp>
        <p:nvGrpSpPr>
          <p:cNvPr id="9" name="Group 9"/>
          <p:cNvGrpSpPr/>
          <p:nvPr/>
        </p:nvGrpSpPr>
        <p:grpSpPr>
          <a:xfrm>
            <a:off x="5867399" y="2255443"/>
            <a:ext cx="11218615" cy="3345258"/>
            <a:chOff x="0" y="-38100"/>
            <a:chExt cx="2873103" cy="1155191"/>
          </a:xfrm>
        </p:grpSpPr>
        <p:sp>
          <p:nvSpPr>
            <p:cNvPr id="10" name="Freeform 10"/>
            <p:cNvSpPr/>
            <p:nvPr/>
          </p:nvSpPr>
          <p:spPr>
            <a:xfrm>
              <a:off x="0" y="0"/>
              <a:ext cx="2873103" cy="1117091"/>
            </a:xfrm>
            <a:custGeom>
              <a:avLst/>
              <a:gdLst/>
              <a:ahLst/>
              <a:cxnLst/>
              <a:rect l="l" t="t" r="r" b="b"/>
              <a:pathLst>
                <a:path w="2873103" h="1117091">
                  <a:moveTo>
                    <a:pt x="0" y="0"/>
                  </a:moveTo>
                  <a:lnTo>
                    <a:pt x="2873103" y="0"/>
                  </a:lnTo>
                  <a:lnTo>
                    <a:pt x="2873103" y="1117091"/>
                  </a:lnTo>
                  <a:lnTo>
                    <a:pt x="0" y="1117091"/>
                  </a:lnTo>
                  <a:close/>
                </a:path>
              </a:pathLst>
            </a:custGeom>
            <a:solidFill>
              <a:srgbClr val="F5F2E3"/>
            </a:solidFill>
            <a:ln w="28575">
              <a:solidFill>
                <a:srgbClr val="000000"/>
              </a:solidFill>
            </a:ln>
          </p:spPr>
          <p:txBody>
            <a:bodyPr/>
            <a:lstStyle/>
            <a:p>
              <a:pPr algn="just"/>
              <a:r>
                <a:rPr lang="en-US" sz="2400" b="0" i="0" u="none" strike="noStrike" dirty="0">
                  <a:solidFill>
                    <a:srgbClr val="000000"/>
                  </a:solidFill>
                  <a:effectLst/>
                </a:rPr>
                <a:t>In Malaysia, 1 in 3 citizens suffers from mental health problems, with the prevalence being highest among low-income individuals and those between the ages of 16 and 19. According to the National Health and Morbidity Survey (NHMS) that the Ministry of Health (MOH) performed in 2015, people aged 16 and older are 29.2% more likely to experience mental health issues. In March 2021 ASEAN Today article revealed that Malaysia is experiencing an increase in mental health problems, which the existence of COVID-19 may be exacerbating. It lists the main causes of anxiety, stress, and depression as being social isolation, a precarious financial situation, and the loss of a loved one</a:t>
              </a:r>
              <a:endParaRPr lang="en-MY" sz="2400" dirty="0"/>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3219"/>
                </a:lnSpc>
              </a:pPr>
              <a:endParaRPr lang="en-US" sz="2299" dirty="0">
                <a:solidFill>
                  <a:srgbClr val="000000"/>
                </a:solidFill>
                <a:latin typeface="Lora"/>
              </a:endParaRPr>
            </a:p>
          </p:txBody>
        </p:sp>
      </p:grpSp>
      <p:grpSp>
        <p:nvGrpSpPr>
          <p:cNvPr id="12" name="Group 5">
            <a:extLst>
              <a:ext uri="{FF2B5EF4-FFF2-40B4-BE49-F238E27FC236}">
                <a16:creationId xmlns:a16="http://schemas.microsoft.com/office/drawing/2014/main" id="{0CFA3F20-3A68-4EE1-8C86-7261629548B0}"/>
              </a:ext>
            </a:extLst>
          </p:cNvPr>
          <p:cNvGrpSpPr/>
          <p:nvPr/>
        </p:nvGrpSpPr>
        <p:grpSpPr>
          <a:xfrm>
            <a:off x="5563468" y="5667140"/>
            <a:ext cx="11505982" cy="4467459"/>
            <a:chOff x="0" y="-363815"/>
            <a:chExt cx="3030382" cy="1176615"/>
          </a:xfrm>
        </p:grpSpPr>
        <p:sp>
          <p:nvSpPr>
            <p:cNvPr id="13" name="Freeform 6">
              <a:extLst>
                <a:ext uri="{FF2B5EF4-FFF2-40B4-BE49-F238E27FC236}">
                  <a16:creationId xmlns:a16="http://schemas.microsoft.com/office/drawing/2014/main" id="{0203A5D5-C0A4-4D2E-B355-6823017D311B}"/>
                </a:ext>
              </a:extLst>
            </p:cNvPr>
            <p:cNvSpPr/>
            <p:nvPr/>
          </p:nvSpPr>
          <p:spPr>
            <a:xfrm>
              <a:off x="75685" y="-363815"/>
              <a:ext cx="2954697" cy="567321"/>
            </a:xfrm>
            <a:custGeom>
              <a:avLst/>
              <a:gdLst/>
              <a:ahLst/>
              <a:cxnLst/>
              <a:rect l="l" t="t" r="r" b="b"/>
              <a:pathLst>
                <a:path w="3034745" h="958845">
                  <a:moveTo>
                    <a:pt x="0" y="0"/>
                  </a:moveTo>
                  <a:lnTo>
                    <a:pt x="3034745" y="0"/>
                  </a:lnTo>
                  <a:lnTo>
                    <a:pt x="3034745" y="958845"/>
                  </a:lnTo>
                  <a:lnTo>
                    <a:pt x="0" y="958845"/>
                  </a:lnTo>
                  <a:close/>
                </a:path>
              </a:pathLst>
            </a:custGeom>
            <a:solidFill>
              <a:srgbClr val="F5F2E3"/>
            </a:solidFill>
            <a:ln w="28575">
              <a:solidFill>
                <a:srgbClr val="000000"/>
              </a:solidFill>
            </a:ln>
          </p:spPr>
          <p:txBody>
            <a:bodyPr/>
            <a:lstStyle/>
            <a:p>
              <a:r>
                <a:rPr lang="en-US" sz="2400" b="0" i="0" u="none" strike="noStrike" dirty="0">
                  <a:solidFill>
                    <a:srgbClr val="000000"/>
                  </a:solidFill>
                  <a:effectLst/>
                </a:rPr>
                <a:t>Mental illness is the second-biggest health problem affecting Malaysians after heart diseases since 2020. Community-based strategy is recommended to reduce the stigma associated with mental illness. Sharing mutual concern on these issues, as a community strategy in the library, our innovation group came out with an innovation - </a:t>
              </a:r>
              <a:r>
                <a:rPr lang="en-US" sz="2400" b="1" i="0" u="none" strike="noStrike" dirty="0">
                  <a:solidFill>
                    <a:srgbClr val="000000"/>
                  </a:solidFill>
                  <a:effectLst/>
                </a:rPr>
                <a:t>BIBLIOTHERAPY TECHNIQUES FOR SELF HEALING</a:t>
              </a:r>
              <a:endParaRPr lang="en-MY" sz="2400" dirty="0"/>
            </a:p>
          </p:txBody>
        </p:sp>
        <p:sp>
          <p:nvSpPr>
            <p:cNvPr id="14" name="TextBox 7">
              <a:extLst>
                <a:ext uri="{FF2B5EF4-FFF2-40B4-BE49-F238E27FC236}">
                  <a16:creationId xmlns:a16="http://schemas.microsoft.com/office/drawing/2014/main" id="{2896EF4B-AC53-46F4-8588-C2CFBEE908FD}"/>
                </a:ext>
              </a:extLst>
            </p:cNvPr>
            <p:cNvSpPr txBox="1"/>
            <p:nvPr/>
          </p:nvSpPr>
          <p:spPr>
            <a:xfrm>
              <a:off x="0" y="-28575"/>
              <a:ext cx="812800" cy="841375"/>
            </a:xfrm>
            <a:prstGeom prst="rect">
              <a:avLst/>
            </a:prstGeom>
          </p:spPr>
          <p:txBody>
            <a:bodyPr lIns="50800" tIns="50800" rIns="50800" bIns="50800" rtlCol="0" anchor="ctr"/>
            <a:lstStyle/>
            <a:p>
              <a:pPr algn="ctr">
                <a:lnSpc>
                  <a:spcPts val="3079"/>
                </a:lnSpc>
              </a:pPr>
              <a:endParaRPr lang="en-US" sz="2199" dirty="0">
                <a:solidFill>
                  <a:srgbClr val="000000"/>
                </a:solidFill>
                <a:latin typeface="Lora Bold"/>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341"/>
          <a:stretch>
            <a:fillRect/>
          </a:stretch>
        </p:blipFill>
        <p:spPr>
          <a:xfrm>
            <a:off x="12405027" y="7186699"/>
            <a:ext cx="5274145" cy="2939689"/>
          </a:xfrm>
          <a:prstGeom prst="rect">
            <a:avLst/>
          </a:prstGeom>
        </p:spPr>
      </p:pic>
      <p:pic>
        <p:nvPicPr>
          <p:cNvPr id="3" name="Picture 3"/>
          <p:cNvPicPr>
            <a:picLocks noChangeAspect="1"/>
          </p:cNvPicPr>
          <p:nvPr/>
        </p:nvPicPr>
        <p:blipFill>
          <a:blip r:embed="rId3"/>
          <a:srcRect/>
          <a:stretch>
            <a:fillRect/>
          </a:stretch>
        </p:blipFill>
        <p:spPr>
          <a:xfrm>
            <a:off x="6218102" y="6111045"/>
            <a:ext cx="6034525" cy="4020502"/>
          </a:xfrm>
          <a:prstGeom prst="rect">
            <a:avLst/>
          </a:prstGeom>
        </p:spPr>
      </p:pic>
      <p:pic>
        <p:nvPicPr>
          <p:cNvPr id="4" name="Picture 4"/>
          <p:cNvPicPr>
            <a:picLocks noChangeAspect="1"/>
          </p:cNvPicPr>
          <p:nvPr/>
        </p:nvPicPr>
        <p:blipFill>
          <a:blip r:embed="rId4"/>
          <a:srcRect l="6513" r="6513" b="12612"/>
          <a:stretch>
            <a:fillRect/>
          </a:stretch>
        </p:blipFill>
        <p:spPr>
          <a:xfrm>
            <a:off x="563269" y="1852586"/>
            <a:ext cx="5493258" cy="8268832"/>
          </a:xfrm>
          <a:prstGeom prst="rect">
            <a:avLst/>
          </a:prstGeom>
        </p:spPr>
      </p:pic>
      <p:sp>
        <p:nvSpPr>
          <p:cNvPr id="5" name="TextBox 5"/>
          <p:cNvSpPr txBox="1"/>
          <p:nvPr/>
        </p:nvSpPr>
        <p:spPr>
          <a:xfrm>
            <a:off x="1855997" y="253362"/>
            <a:ext cx="16968843" cy="1388751"/>
          </a:xfrm>
          <a:prstGeom prst="rect">
            <a:avLst/>
          </a:prstGeom>
        </p:spPr>
        <p:txBody>
          <a:bodyPr lIns="0" tIns="0" rIns="0" bIns="0" rtlCol="0" anchor="t">
            <a:spAutoFit/>
          </a:bodyPr>
          <a:lstStyle/>
          <a:p>
            <a:pPr marL="0" lvl="0" indent="0" algn="ctr">
              <a:lnSpc>
                <a:spcPts val="8910"/>
              </a:lnSpc>
            </a:pPr>
            <a:r>
              <a:rPr lang="en-US" sz="8100" spc="380">
                <a:solidFill>
                  <a:srgbClr val="000000"/>
                </a:solidFill>
                <a:latin typeface="Agrandir Narrow Bold"/>
              </a:rPr>
              <a:t>BIBLIOTHERAPY IN READING</a:t>
            </a:r>
          </a:p>
        </p:txBody>
      </p:sp>
      <p:sp>
        <p:nvSpPr>
          <p:cNvPr id="6" name="TextBox 6"/>
          <p:cNvSpPr txBox="1"/>
          <p:nvPr/>
        </p:nvSpPr>
        <p:spPr>
          <a:xfrm>
            <a:off x="6541252" y="1642113"/>
            <a:ext cx="11362096" cy="5090432"/>
          </a:xfrm>
          <a:prstGeom prst="rect">
            <a:avLst/>
          </a:prstGeom>
        </p:spPr>
        <p:txBody>
          <a:bodyPr lIns="0" tIns="0" rIns="0" bIns="0" rtlCol="0" anchor="t">
            <a:spAutoFit/>
          </a:bodyPr>
          <a:lstStyle/>
          <a:p>
            <a:pPr algn="just">
              <a:lnSpc>
                <a:spcPts val="3360"/>
              </a:lnSpc>
            </a:pPr>
            <a:r>
              <a:rPr lang="en-US" sz="2400" dirty="0">
                <a:latin typeface="Canva Sans 2"/>
                <a:hlinkClick r:id="rId5" tooltip="https://journals.sagepub.com/doi/pdf/10.1177/10534512060420020801?casa_token=mxsyoiVBk34AAAAA:X9f58TV6zHTvMnIoTI7Thn3Wqd-V8SbYb4fXIJp_1Yr-ph4Hoz_KzBhCYDK3DOkEwHtLzUc4EemYOw">
                  <a:extLst>
                    <a:ext uri="{A12FA001-AC4F-418D-AE19-62706E023703}">
                      <ahyp:hlinkClr xmlns:ahyp="http://schemas.microsoft.com/office/drawing/2018/hyperlinkcolor" val="tx"/>
                    </a:ext>
                  </a:extLst>
                </a:hlinkClick>
              </a:rPr>
              <a:t>Bibliotherapy</a:t>
            </a:r>
            <a:r>
              <a:rPr lang="en-US" sz="2400" dirty="0">
                <a:latin typeface="Canva Sans 2"/>
              </a:rPr>
              <a:t> is the process in which a book is prescribed to a person experiencing a real-world problem. Bibliotherapy is also now seen as a </a:t>
            </a:r>
            <a:r>
              <a:rPr lang="en-US" sz="2400" dirty="0">
                <a:latin typeface="Canva Sans 2"/>
                <a:hlinkClick r:id="rId5" tooltip="https://journals.sagepub.com/doi/pdf/10.1177/10534512060420020801?casa_token=mxsyoiVBk34AAAAA:X9f58TV6zHTvMnIoTI7Thn3Wqd-V8SbYb4fXIJp_1Yr-ph4Hoz_KzBhCYDK3DOkEwHtLzUc4EemYOw">
                  <a:extLst>
                    <a:ext uri="{A12FA001-AC4F-418D-AE19-62706E023703}">
                      <ahyp:hlinkClr xmlns:ahyp="http://schemas.microsoft.com/office/drawing/2018/hyperlinkcolor" val="tx"/>
                    </a:ext>
                  </a:extLst>
                </a:hlinkClick>
              </a:rPr>
              <a:t>healthy way</a:t>
            </a:r>
            <a:r>
              <a:rPr lang="en-US" sz="2400" dirty="0">
                <a:latin typeface="Canva Sans 2"/>
              </a:rPr>
              <a:t> for a reader to release emotions, and build empathy for the character who faces a similar dilemma. Scientists are now studying how bibliotherapy can be used to increase mental well-being. Discover Magazine (2022).</a:t>
            </a:r>
          </a:p>
          <a:p>
            <a:pPr algn="just">
              <a:lnSpc>
                <a:spcPts val="3360"/>
              </a:lnSpc>
            </a:pPr>
            <a:endParaRPr lang="en-US" sz="2400" dirty="0">
              <a:solidFill>
                <a:srgbClr val="120704"/>
              </a:solidFill>
              <a:latin typeface="Canva Sans 2"/>
            </a:endParaRPr>
          </a:p>
          <a:p>
            <a:pPr algn="just">
              <a:lnSpc>
                <a:spcPts val="3360"/>
              </a:lnSpc>
            </a:pPr>
            <a:r>
              <a:rPr lang="en-US" sz="2400" dirty="0">
                <a:solidFill>
                  <a:srgbClr val="120704"/>
                </a:solidFill>
                <a:latin typeface="Canva Sans 2"/>
              </a:rPr>
              <a:t>Reading can have a positive effect on your mind. It opens your mind and consciousness to the different possibilities that exist in this realm. Abimbola F. </a:t>
            </a:r>
            <a:r>
              <a:rPr lang="en-US" sz="2400" dirty="0" err="1">
                <a:solidFill>
                  <a:srgbClr val="120704"/>
                </a:solidFill>
                <a:latin typeface="Canva Sans 2"/>
              </a:rPr>
              <a:t>Abatta</a:t>
            </a:r>
            <a:r>
              <a:rPr lang="en-US" sz="2400" dirty="0">
                <a:solidFill>
                  <a:srgbClr val="120704"/>
                </a:solidFill>
                <a:latin typeface="Canva Sans 2"/>
              </a:rPr>
              <a:t> (2021)</a:t>
            </a:r>
          </a:p>
          <a:p>
            <a:pPr algn="just">
              <a:lnSpc>
                <a:spcPts val="2940"/>
              </a:lnSpc>
            </a:pPr>
            <a:endParaRPr lang="en-US" sz="2400" dirty="0">
              <a:solidFill>
                <a:srgbClr val="120704"/>
              </a:solidFill>
              <a:latin typeface="Canva Sans 2"/>
            </a:endParaRPr>
          </a:p>
          <a:p>
            <a:pPr algn="just">
              <a:lnSpc>
                <a:spcPts val="2940"/>
              </a:lnSpc>
            </a:pPr>
            <a:endParaRPr lang="en-US" sz="2400" dirty="0">
              <a:solidFill>
                <a:srgbClr val="120704"/>
              </a:solidFill>
              <a:latin typeface="Canva Sans 2"/>
            </a:endParaRPr>
          </a:p>
        </p:txBody>
      </p:sp>
      <p:grpSp>
        <p:nvGrpSpPr>
          <p:cNvPr id="7" name="Group 7"/>
          <p:cNvGrpSpPr/>
          <p:nvPr/>
        </p:nvGrpSpPr>
        <p:grpSpPr>
          <a:xfrm>
            <a:off x="0" y="0"/>
            <a:ext cx="2591149" cy="25911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04E4B"/>
            </a:solidFill>
          </p:spPr>
        </p:sp>
        <p:sp>
          <p:nvSpPr>
            <p:cNvPr id="9" name="TextBox 9"/>
            <p:cNvSpPr txBox="1"/>
            <p:nvPr/>
          </p:nvSpPr>
          <p:spPr>
            <a:xfrm>
              <a:off x="76200" y="-57150"/>
              <a:ext cx="660400" cy="793750"/>
            </a:xfrm>
            <a:prstGeom prst="rect">
              <a:avLst/>
            </a:prstGeom>
          </p:spPr>
          <p:txBody>
            <a:bodyPr lIns="50800" tIns="50800" rIns="50800" bIns="50800" rtlCol="0" anchor="ctr"/>
            <a:lstStyle/>
            <a:p>
              <a:pPr algn="ctr">
                <a:lnSpc>
                  <a:spcPts val="9799"/>
                </a:lnSpc>
              </a:pPr>
              <a:r>
                <a:rPr lang="en-US" sz="6999">
                  <a:solidFill>
                    <a:srgbClr val="FFFFFF"/>
                  </a:solidFill>
                  <a:latin typeface="Canva Sans 1"/>
                </a:rPr>
                <a:t>2</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2468" b="30201"/>
          <a:stretch>
            <a:fillRect/>
          </a:stretch>
        </p:blipFill>
        <p:spPr>
          <a:xfrm>
            <a:off x="0" y="0"/>
            <a:ext cx="18288000" cy="10287000"/>
          </a:xfrm>
          <a:prstGeom prst="rect">
            <a:avLst/>
          </a:prstGeom>
        </p:spPr>
      </p:pic>
      <p:grpSp>
        <p:nvGrpSpPr>
          <p:cNvPr id="3" name="Group 3"/>
          <p:cNvGrpSpPr/>
          <p:nvPr/>
        </p:nvGrpSpPr>
        <p:grpSpPr>
          <a:xfrm>
            <a:off x="621961" y="2083147"/>
            <a:ext cx="4781503" cy="5694770"/>
            <a:chOff x="0" y="0"/>
            <a:chExt cx="6350000" cy="7562850"/>
          </a:xfrm>
        </p:grpSpPr>
        <p:sp>
          <p:nvSpPr>
            <p:cNvPr id="4" name="Freeform 4"/>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065A5D"/>
            </a:solidFill>
          </p:spPr>
        </p:sp>
        <p:sp>
          <p:nvSpPr>
            <p:cNvPr id="5" name="Freeform 5"/>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03989E"/>
            </a:solidFill>
          </p:spPr>
        </p:sp>
        <p:sp>
          <p:nvSpPr>
            <p:cNvPr id="6" name="Freeform 6"/>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C4EBE8"/>
            </a:solidFill>
          </p:spPr>
        </p:sp>
      </p:grpSp>
      <p:sp>
        <p:nvSpPr>
          <p:cNvPr id="7" name="TextBox 7"/>
          <p:cNvSpPr txBox="1"/>
          <p:nvPr/>
        </p:nvSpPr>
        <p:spPr>
          <a:xfrm>
            <a:off x="478588" y="4228984"/>
            <a:ext cx="3033883" cy="2097969"/>
          </a:xfrm>
          <a:prstGeom prst="rect">
            <a:avLst/>
          </a:prstGeom>
        </p:spPr>
        <p:txBody>
          <a:bodyPr lIns="0" tIns="0" rIns="0" bIns="0" rtlCol="0" anchor="t">
            <a:spAutoFit/>
          </a:bodyPr>
          <a:lstStyle/>
          <a:p>
            <a:pPr algn="ctr">
              <a:lnSpc>
                <a:spcPts val="13783"/>
              </a:lnSpc>
              <a:spcBef>
                <a:spcPct val="0"/>
              </a:spcBef>
            </a:pPr>
            <a:r>
              <a:rPr lang="en-US" sz="10602">
                <a:solidFill>
                  <a:srgbClr val="FFFFFF"/>
                </a:solidFill>
                <a:latin typeface="Mont Bold"/>
              </a:rPr>
              <a:t>7</a:t>
            </a:r>
          </a:p>
        </p:txBody>
      </p:sp>
      <p:grpSp>
        <p:nvGrpSpPr>
          <p:cNvPr id="8" name="Group 8"/>
          <p:cNvGrpSpPr/>
          <p:nvPr/>
        </p:nvGrpSpPr>
        <p:grpSpPr>
          <a:xfrm rot="-1747227">
            <a:off x="2557347" y="3633610"/>
            <a:ext cx="4021300" cy="3353419"/>
            <a:chOff x="0" y="0"/>
            <a:chExt cx="369599" cy="308213"/>
          </a:xfrm>
        </p:grpSpPr>
        <p:sp>
          <p:nvSpPr>
            <p:cNvPr id="9" name="Freeform 9"/>
            <p:cNvSpPr/>
            <p:nvPr/>
          </p:nvSpPr>
          <p:spPr>
            <a:xfrm>
              <a:off x="0" y="0"/>
              <a:ext cx="369599" cy="308213"/>
            </a:xfrm>
            <a:custGeom>
              <a:avLst/>
              <a:gdLst/>
              <a:ahLst/>
              <a:cxnLst/>
              <a:rect l="l" t="t" r="r" b="b"/>
              <a:pathLst>
                <a:path w="369599" h="308213">
                  <a:moveTo>
                    <a:pt x="0" y="0"/>
                  </a:moveTo>
                  <a:lnTo>
                    <a:pt x="369599" y="0"/>
                  </a:lnTo>
                  <a:lnTo>
                    <a:pt x="369599" y="308213"/>
                  </a:lnTo>
                  <a:lnTo>
                    <a:pt x="0" y="308213"/>
                  </a:lnTo>
                  <a:close/>
                </a:path>
              </a:pathLst>
            </a:custGeom>
            <a:solidFill>
              <a:srgbClr val="000000">
                <a:alpha val="0"/>
              </a:srgbClr>
            </a:solidFill>
          </p:spPr>
        </p:sp>
        <p:sp>
          <p:nvSpPr>
            <p:cNvPr id="10" name="TextBox 10"/>
            <p:cNvSpPr txBox="1"/>
            <p:nvPr/>
          </p:nvSpPr>
          <p:spPr>
            <a:xfrm>
              <a:off x="0" y="19050"/>
              <a:ext cx="812800" cy="793750"/>
            </a:xfrm>
            <a:prstGeom prst="rect">
              <a:avLst/>
            </a:prstGeom>
          </p:spPr>
          <p:txBody>
            <a:bodyPr lIns="145571" tIns="145571" rIns="145571" bIns="145571" rtlCol="0" anchor="ctr"/>
            <a:lstStyle/>
            <a:p>
              <a:pPr algn="ctr">
                <a:lnSpc>
                  <a:spcPts val="2783"/>
                </a:lnSpc>
              </a:pPr>
              <a:endParaRPr lang="en-US" sz="2400" dirty="0">
                <a:solidFill>
                  <a:srgbClr val="FFFFFF"/>
                </a:solidFill>
                <a:latin typeface="Canva Sans 2 Bold"/>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68061" y="2656344"/>
            <a:ext cx="1772520" cy="1424663"/>
          </a:xfrm>
          <a:prstGeom prst="rect">
            <a:avLst/>
          </a:prstGeom>
        </p:spPr>
      </p:pic>
      <p:grpSp>
        <p:nvGrpSpPr>
          <p:cNvPr id="12" name="Group 12"/>
          <p:cNvGrpSpPr/>
          <p:nvPr/>
        </p:nvGrpSpPr>
        <p:grpSpPr>
          <a:xfrm>
            <a:off x="6278391" y="2083147"/>
            <a:ext cx="4583689" cy="2393257"/>
            <a:chOff x="0" y="0"/>
            <a:chExt cx="442498" cy="231039"/>
          </a:xfrm>
        </p:grpSpPr>
        <p:sp>
          <p:nvSpPr>
            <p:cNvPr id="13" name="Freeform 13"/>
            <p:cNvSpPr/>
            <p:nvPr/>
          </p:nvSpPr>
          <p:spPr>
            <a:xfrm>
              <a:off x="0" y="0"/>
              <a:ext cx="442498" cy="231039"/>
            </a:xfrm>
            <a:custGeom>
              <a:avLst/>
              <a:gdLst/>
              <a:ahLst/>
              <a:cxnLst/>
              <a:rect l="l" t="t" r="r" b="b"/>
              <a:pathLst>
                <a:path w="442498" h="231039">
                  <a:moveTo>
                    <a:pt x="86140" y="0"/>
                  </a:moveTo>
                  <a:lnTo>
                    <a:pt x="356358" y="0"/>
                  </a:lnTo>
                  <a:cubicBezTo>
                    <a:pt x="379204" y="0"/>
                    <a:pt x="401114" y="9075"/>
                    <a:pt x="417268" y="25230"/>
                  </a:cubicBezTo>
                  <a:cubicBezTo>
                    <a:pt x="433423" y="41384"/>
                    <a:pt x="442498" y="63294"/>
                    <a:pt x="442498" y="86140"/>
                  </a:cubicBezTo>
                  <a:lnTo>
                    <a:pt x="442498" y="144899"/>
                  </a:lnTo>
                  <a:cubicBezTo>
                    <a:pt x="442498" y="167745"/>
                    <a:pt x="433423" y="189655"/>
                    <a:pt x="417268" y="205809"/>
                  </a:cubicBezTo>
                  <a:cubicBezTo>
                    <a:pt x="401114" y="221964"/>
                    <a:pt x="379204" y="231039"/>
                    <a:pt x="356358" y="231039"/>
                  </a:cubicBezTo>
                  <a:lnTo>
                    <a:pt x="86140" y="231039"/>
                  </a:lnTo>
                  <a:cubicBezTo>
                    <a:pt x="63294" y="231039"/>
                    <a:pt x="41384" y="221964"/>
                    <a:pt x="25230" y="205809"/>
                  </a:cubicBezTo>
                  <a:cubicBezTo>
                    <a:pt x="9075" y="189655"/>
                    <a:pt x="0" y="167745"/>
                    <a:pt x="0" y="144899"/>
                  </a:cubicBezTo>
                  <a:lnTo>
                    <a:pt x="0" y="86140"/>
                  </a:lnTo>
                  <a:cubicBezTo>
                    <a:pt x="0" y="63294"/>
                    <a:pt x="9075" y="41384"/>
                    <a:pt x="25230" y="25230"/>
                  </a:cubicBezTo>
                  <a:cubicBezTo>
                    <a:pt x="41384" y="9075"/>
                    <a:pt x="63294" y="0"/>
                    <a:pt x="86140" y="0"/>
                  </a:cubicBezTo>
                  <a:close/>
                </a:path>
              </a:pathLst>
            </a:custGeom>
            <a:solidFill>
              <a:srgbClr val="000000">
                <a:alpha val="0"/>
              </a:srgbClr>
            </a:solidFill>
          </p:spPr>
        </p:sp>
        <p:sp>
          <p:nvSpPr>
            <p:cNvPr id="14" name="TextBox 14"/>
            <p:cNvSpPr txBox="1"/>
            <p:nvPr/>
          </p:nvSpPr>
          <p:spPr>
            <a:xfrm>
              <a:off x="0" y="104775"/>
              <a:ext cx="812800" cy="708025"/>
            </a:xfrm>
            <a:prstGeom prst="rect">
              <a:avLst/>
            </a:prstGeom>
          </p:spPr>
          <p:txBody>
            <a:bodyPr lIns="69296" tIns="69296" rIns="69296" bIns="69296" rtlCol="0" anchor="ctr"/>
            <a:lstStyle/>
            <a:p>
              <a:pPr>
                <a:lnSpc>
                  <a:spcPts val="1824"/>
                </a:lnSpc>
              </a:pPr>
              <a:r>
                <a:rPr lang="en-US" sz="2400" dirty="0">
                  <a:solidFill>
                    <a:srgbClr val="231F20"/>
                  </a:solidFill>
                  <a:latin typeface="Canva Sans 2"/>
                </a:rPr>
                <a:t>Flip Book form &amp; PDF </a:t>
              </a:r>
            </a:p>
            <a:p>
              <a:pPr>
                <a:lnSpc>
                  <a:spcPts val="2928"/>
                </a:lnSpc>
              </a:pPr>
              <a:r>
                <a:rPr lang="en-US" sz="2400" dirty="0">
                  <a:solidFill>
                    <a:srgbClr val="231F20"/>
                  </a:solidFill>
                  <a:latin typeface="Canva Sans 2"/>
                </a:rPr>
                <a:t>included on: </a:t>
              </a:r>
              <a:r>
                <a:rPr lang="en-US" sz="2400" u="sng" dirty="0">
                  <a:solidFill>
                    <a:srgbClr val="231F20"/>
                  </a:solidFill>
                  <a:latin typeface="Canva Sans 2"/>
                </a:rPr>
                <a:t>https://perpustakaan.</a:t>
              </a:r>
            </a:p>
            <a:p>
              <a:pPr>
                <a:lnSpc>
                  <a:spcPts val="2928"/>
                </a:lnSpc>
              </a:pPr>
              <a:r>
                <a:rPr lang="en-US" sz="2400" u="sng" dirty="0">
                  <a:solidFill>
                    <a:srgbClr val="231F20"/>
                  </a:solidFill>
                  <a:latin typeface="Canva Sans 2"/>
                </a:rPr>
                <a:t>mara.gov.my</a:t>
              </a:r>
            </a:p>
          </p:txBody>
        </p:sp>
      </p:grpSp>
      <p:sp>
        <p:nvSpPr>
          <p:cNvPr id="15" name="TextBox 15"/>
          <p:cNvSpPr txBox="1"/>
          <p:nvPr/>
        </p:nvSpPr>
        <p:spPr>
          <a:xfrm>
            <a:off x="5872672" y="2836952"/>
            <a:ext cx="5366792" cy="1017757"/>
          </a:xfrm>
          <a:prstGeom prst="rect">
            <a:avLst/>
          </a:prstGeom>
        </p:spPr>
        <p:txBody>
          <a:bodyPr lIns="0" tIns="0" rIns="0" bIns="0" rtlCol="0" anchor="t">
            <a:spAutoFit/>
          </a:bodyPr>
          <a:lstStyle/>
          <a:p>
            <a:pPr>
              <a:lnSpc>
                <a:spcPts val="8402"/>
              </a:lnSpc>
            </a:pPr>
            <a:r>
              <a:rPr lang="en-US" sz="6002" dirty="0">
                <a:solidFill>
                  <a:srgbClr val="000000"/>
                </a:solidFill>
                <a:latin typeface="Sunborn Bold"/>
              </a:rPr>
              <a:t>1  </a:t>
            </a:r>
            <a:r>
              <a:rPr lang="en-US" sz="6002" dirty="0" err="1">
                <a:solidFill>
                  <a:srgbClr val="000000"/>
                </a:solidFill>
                <a:latin typeface="Sunborn Bold"/>
              </a:rPr>
              <a:t>e-BOOK</a:t>
            </a:r>
            <a:endParaRPr lang="en-US" sz="6002" dirty="0">
              <a:solidFill>
                <a:srgbClr val="000000"/>
              </a:solidFill>
              <a:latin typeface="Sunborn Bold"/>
            </a:endParaRPr>
          </a:p>
        </p:txBody>
      </p:sp>
      <p:pic>
        <p:nvPicPr>
          <p:cNvPr id="16" name="Picture 16"/>
          <p:cNvPicPr>
            <a:picLocks noChangeAspect="1"/>
          </p:cNvPicPr>
          <p:nvPr/>
        </p:nvPicPr>
        <p:blipFill>
          <a:blip r:embed="rId5"/>
          <a:srcRect/>
          <a:stretch>
            <a:fillRect/>
          </a:stretch>
        </p:blipFill>
        <p:spPr>
          <a:xfrm>
            <a:off x="12406095" y="4477369"/>
            <a:ext cx="2101613" cy="2101613"/>
          </a:xfrm>
          <a:prstGeom prst="rect">
            <a:avLst/>
          </a:prstGeom>
        </p:spPr>
      </p:pic>
      <p:grpSp>
        <p:nvGrpSpPr>
          <p:cNvPr id="17" name="Group 17"/>
          <p:cNvGrpSpPr/>
          <p:nvPr/>
        </p:nvGrpSpPr>
        <p:grpSpPr>
          <a:xfrm>
            <a:off x="12221687" y="2696496"/>
            <a:ext cx="8631282" cy="7952517"/>
            <a:chOff x="0" y="0"/>
            <a:chExt cx="845423" cy="778939"/>
          </a:xfrm>
        </p:grpSpPr>
        <p:sp>
          <p:nvSpPr>
            <p:cNvPr id="18" name="Freeform 18"/>
            <p:cNvSpPr/>
            <p:nvPr/>
          </p:nvSpPr>
          <p:spPr>
            <a:xfrm>
              <a:off x="0" y="0"/>
              <a:ext cx="386994" cy="149363"/>
            </a:xfrm>
            <a:custGeom>
              <a:avLst/>
              <a:gdLst/>
              <a:ahLst/>
              <a:cxnLst/>
              <a:rect l="l" t="t" r="r" b="b"/>
              <a:pathLst>
                <a:path w="386994" h="149363">
                  <a:moveTo>
                    <a:pt x="74681" y="0"/>
                  </a:moveTo>
                  <a:lnTo>
                    <a:pt x="312312" y="0"/>
                  </a:lnTo>
                  <a:cubicBezTo>
                    <a:pt x="353558" y="0"/>
                    <a:pt x="386994" y="33436"/>
                    <a:pt x="386994" y="74681"/>
                  </a:cubicBezTo>
                  <a:lnTo>
                    <a:pt x="386994" y="74681"/>
                  </a:lnTo>
                  <a:cubicBezTo>
                    <a:pt x="386994" y="115927"/>
                    <a:pt x="353558" y="149363"/>
                    <a:pt x="312312" y="149363"/>
                  </a:cubicBezTo>
                  <a:lnTo>
                    <a:pt x="74681" y="149363"/>
                  </a:lnTo>
                  <a:cubicBezTo>
                    <a:pt x="33436" y="149363"/>
                    <a:pt x="0" y="115927"/>
                    <a:pt x="0" y="74681"/>
                  </a:cubicBezTo>
                  <a:lnTo>
                    <a:pt x="0" y="74681"/>
                  </a:lnTo>
                  <a:cubicBezTo>
                    <a:pt x="0" y="33436"/>
                    <a:pt x="33436" y="0"/>
                    <a:pt x="74681" y="0"/>
                  </a:cubicBezTo>
                  <a:close/>
                </a:path>
              </a:pathLst>
            </a:custGeom>
            <a:solidFill>
              <a:srgbClr val="000000">
                <a:alpha val="0"/>
              </a:srgbClr>
            </a:solidFill>
          </p:spPr>
        </p:sp>
        <p:sp>
          <p:nvSpPr>
            <p:cNvPr id="19" name="TextBox 19"/>
            <p:cNvSpPr txBox="1"/>
            <p:nvPr/>
          </p:nvSpPr>
          <p:spPr>
            <a:xfrm>
              <a:off x="32623" y="4239"/>
              <a:ext cx="812800" cy="774700"/>
            </a:xfrm>
            <a:prstGeom prst="rect">
              <a:avLst/>
            </a:prstGeom>
          </p:spPr>
          <p:txBody>
            <a:bodyPr lIns="136596" tIns="136596" rIns="136596" bIns="136596" rtlCol="0" anchor="ctr"/>
            <a:lstStyle/>
            <a:p>
              <a:pPr>
                <a:lnSpc>
                  <a:spcPts val="2939"/>
                </a:lnSpc>
              </a:pPr>
              <a:r>
                <a:rPr lang="en-US" sz="2799" dirty="0">
                  <a:solidFill>
                    <a:srgbClr val="040606"/>
                  </a:solidFill>
                  <a:latin typeface="Canva Sans 2"/>
                </a:rPr>
                <a:t> </a:t>
              </a:r>
            </a:p>
            <a:p>
              <a:pPr>
                <a:lnSpc>
                  <a:spcPts val="2939"/>
                </a:lnSpc>
              </a:pPr>
              <a:endParaRPr lang="en-US" sz="2799" dirty="0">
                <a:solidFill>
                  <a:srgbClr val="040606"/>
                </a:solidFill>
                <a:latin typeface="Canva Sans 2"/>
              </a:endParaRPr>
            </a:p>
            <a:p>
              <a:pPr>
                <a:lnSpc>
                  <a:spcPts val="2939"/>
                </a:lnSpc>
              </a:pPr>
              <a:endParaRPr lang="en-US" sz="2799" dirty="0">
                <a:solidFill>
                  <a:srgbClr val="040606"/>
                </a:solidFill>
                <a:latin typeface="Canva Sans 2"/>
              </a:endParaRPr>
            </a:p>
            <a:p>
              <a:pPr>
                <a:lnSpc>
                  <a:spcPts val="2939"/>
                </a:lnSpc>
              </a:pPr>
              <a:endParaRPr lang="en-US" sz="2799" dirty="0">
                <a:solidFill>
                  <a:srgbClr val="040606"/>
                </a:solidFill>
                <a:latin typeface="Canva Sans 2"/>
              </a:endParaRPr>
            </a:p>
            <a:p>
              <a:pPr>
                <a:lnSpc>
                  <a:spcPts val="2939"/>
                </a:lnSpc>
              </a:pPr>
              <a:endParaRPr lang="en-US" sz="2799" dirty="0">
                <a:solidFill>
                  <a:srgbClr val="040606"/>
                </a:solidFill>
                <a:latin typeface="Canva Sans 2"/>
              </a:endParaRPr>
            </a:p>
            <a:p>
              <a:pPr>
                <a:lnSpc>
                  <a:spcPts val="2939"/>
                </a:lnSpc>
              </a:pPr>
              <a:r>
                <a:rPr lang="en-US" sz="2799" dirty="0">
                  <a:solidFill>
                    <a:srgbClr val="040606"/>
                  </a:solidFill>
                  <a:latin typeface="Canva Sans 2"/>
                </a:rPr>
                <a:t>Voice Over</a:t>
              </a:r>
            </a:p>
            <a:p>
              <a:pPr algn="just">
                <a:lnSpc>
                  <a:spcPts val="2939"/>
                </a:lnSpc>
              </a:pPr>
              <a:r>
                <a:rPr lang="en-US" sz="2799" dirty="0">
                  <a:solidFill>
                    <a:srgbClr val="040606"/>
                  </a:solidFill>
                  <a:latin typeface="Canva Sans 2"/>
                </a:rPr>
                <a:t> Background Music</a:t>
              </a:r>
            </a:p>
            <a:p>
              <a:pPr>
                <a:lnSpc>
                  <a:spcPts val="2939"/>
                </a:lnSpc>
              </a:pPr>
              <a:r>
                <a:rPr lang="en-US" sz="2799" dirty="0">
                  <a:solidFill>
                    <a:srgbClr val="040606"/>
                  </a:solidFill>
                  <a:latin typeface="Canva Sans 2"/>
                </a:rPr>
                <a:t> Audio book editing </a:t>
              </a:r>
            </a:p>
          </p:txBody>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1233" y="4503447"/>
            <a:ext cx="2122107" cy="2122107"/>
          </a:xfrm>
          <a:prstGeom prst="rect">
            <a:avLst/>
          </a:prstGeom>
        </p:spPr>
      </p:pic>
      <p:pic>
        <p:nvPicPr>
          <p:cNvPr id="21" name="Picture 21"/>
          <p:cNvPicPr>
            <a:picLocks noChangeAspect="1"/>
          </p:cNvPicPr>
          <p:nvPr/>
        </p:nvPicPr>
        <p:blipFill>
          <a:blip r:embed="rId8"/>
          <a:srcRect/>
          <a:stretch>
            <a:fillRect/>
          </a:stretch>
        </p:blipFill>
        <p:spPr>
          <a:xfrm>
            <a:off x="7627348" y="4773657"/>
            <a:ext cx="1302119" cy="1302119"/>
          </a:xfrm>
          <a:prstGeom prst="rect">
            <a:avLst/>
          </a:prstGeom>
        </p:spPr>
      </p:pic>
      <p:pic>
        <p:nvPicPr>
          <p:cNvPr id="22" name="Picture 22"/>
          <p:cNvPicPr>
            <a:picLocks noChangeAspect="1"/>
          </p:cNvPicPr>
          <p:nvPr/>
        </p:nvPicPr>
        <p:blipFill>
          <a:blip r:embed="rId9"/>
          <a:srcRect l="29837" t="5540" r="35983" b="26448"/>
          <a:stretch>
            <a:fillRect/>
          </a:stretch>
        </p:blipFill>
        <p:spPr>
          <a:xfrm>
            <a:off x="9587285" y="4088968"/>
            <a:ext cx="1945743" cy="2177826"/>
          </a:xfrm>
          <a:prstGeom prst="rect">
            <a:avLst/>
          </a:prstGeom>
        </p:spPr>
      </p:pic>
      <p:sp>
        <p:nvSpPr>
          <p:cNvPr id="23" name="TextBox 23"/>
          <p:cNvSpPr txBox="1"/>
          <p:nvPr/>
        </p:nvSpPr>
        <p:spPr>
          <a:xfrm>
            <a:off x="11456310" y="2885536"/>
            <a:ext cx="6927339" cy="1017757"/>
          </a:xfrm>
          <a:prstGeom prst="rect">
            <a:avLst/>
          </a:prstGeom>
        </p:spPr>
        <p:txBody>
          <a:bodyPr lIns="0" tIns="0" rIns="0" bIns="0" rtlCol="0" anchor="t">
            <a:spAutoFit/>
          </a:bodyPr>
          <a:lstStyle/>
          <a:p>
            <a:pPr>
              <a:lnSpc>
                <a:spcPts val="8402"/>
              </a:lnSpc>
            </a:pPr>
            <a:r>
              <a:rPr lang="en-US" sz="6002" dirty="0">
                <a:solidFill>
                  <a:srgbClr val="000000"/>
                </a:solidFill>
                <a:latin typeface="Sunborn"/>
              </a:rPr>
              <a:t>2 AUDIO BOOK</a:t>
            </a:r>
          </a:p>
        </p:txBody>
      </p:sp>
      <p:sp>
        <p:nvSpPr>
          <p:cNvPr id="25" name="TextBox 24">
            <a:extLst>
              <a:ext uri="{FF2B5EF4-FFF2-40B4-BE49-F238E27FC236}">
                <a16:creationId xmlns:a16="http://schemas.microsoft.com/office/drawing/2014/main" id="{03A62D0F-411C-4289-9BD7-7A1753F97EAB}"/>
              </a:ext>
            </a:extLst>
          </p:cNvPr>
          <p:cNvSpPr txBox="1"/>
          <p:nvPr/>
        </p:nvSpPr>
        <p:spPr>
          <a:xfrm>
            <a:off x="-849183" y="4834812"/>
            <a:ext cx="10257182" cy="1498487"/>
          </a:xfrm>
          <a:prstGeom prst="rect">
            <a:avLst/>
          </a:prstGeom>
          <a:noFill/>
        </p:spPr>
        <p:txBody>
          <a:bodyPr wrap="square">
            <a:spAutoFit/>
          </a:bodyPr>
          <a:lstStyle/>
          <a:p>
            <a:pPr algn="ctr">
              <a:lnSpc>
                <a:spcPts val="2783"/>
              </a:lnSpc>
            </a:pPr>
            <a:r>
              <a:rPr lang="en-US" sz="1800" dirty="0">
                <a:solidFill>
                  <a:srgbClr val="FFFFFF"/>
                </a:solidFill>
                <a:latin typeface="Canva Sans 2 Bold"/>
              </a:rPr>
              <a:t>E-Book </a:t>
            </a:r>
          </a:p>
          <a:p>
            <a:pPr algn="ctr">
              <a:lnSpc>
                <a:spcPts val="2783"/>
              </a:lnSpc>
            </a:pPr>
            <a:r>
              <a:rPr lang="en-US" sz="1800" dirty="0">
                <a:solidFill>
                  <a:srgbClr val="FFFFFF"/>
                </a:solidFill>
                <a:latin typeface="Canva Sans 2 Bold"/>
              </a:rPr>
              <a:t>&amp;</a:t>
            </a:r>
          </a:p>
          <a:p>
            <a:pPr algn="ctr">
              <a:lnSpc>
                <a:spcPts val="2783"/>
              </a:lnSpc>
            </a:pPr>
            <a:r>
              <a:rPr lang="en-US" sz="1800" dirty="0">
                <a:solidFill>
                  <a:srgbClr val="FFFFFF"/>
                </a:solidFill>
                <a:latin typeface="Canva Sans 2 Bold"/>
              </a:rPr>
              <a:t>Audio </a:t>
            </a:r>
          </a:p>
          <a:p>
            <a:pPr algn="ctr">
              <a:lnSpc>
                <a:spcPts val="2783"/>
              </a:lnSpc>
            </a:pPr>
            <a:r>
              <a:rPr lang="en-US" sz="1800" dirty="0">
                <a:solidFill>
                  <a:srgbClr val="FFFFFF"/>
                </a:solidFill>
                <a:latin typeface="Canva Sans 2 Bold"/>
              </a:rPr>
              <a:t>Book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7B76DE-27CE-4698-990C-C56092DD378D}"/>
              </a:ext>
            </a:extLst>
          </p:cNvPr>
          <p:cNvPicPr>
            <a:picLocks noChangeAspect="1"/>
          </p:cNvPicPr>
          <p:nvPr/>
        </p:nvPicPr>
        <p:blipFill rotWithShape="1">
          <a:blip r:embed="rId2"/>
          <a:srcRect l="35000" t="22868" r="13333" b="23644"/>
          <a:stretch/>
        </p:blipFill>
        <p:spPr>
          <a:xfrm>
            <a:off x="0" y="7392"/>
            <a:ext cx="18288000" cy="10279608"/>
          </a:xfrm>
          <a:prstGeom prst="rect">
            <a:avLst/>
          </a:prstGeom>
        </p:spPr>
      </p:pic>
    </p:spTree>
    <p:extLst>
      <p:ext uri="{BB962C8B-B14F-4D97-AF65-F5344CB8AC3E}">
        <p14:creationId xmlns:p14="http://schemas.microsoft.com/office/powerpoint/2010/main" val="4290210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2468" b="30201"/>
          <a:stretch>
            <a:fillRect/>
          </a:stretch>
        </p:blipFill>
        <p:spPr>
          <a:xfrm>
            <a:off x="13943" y="-42814"/>
            <a:ext cx="18288000" cy="10287000"/>
          </a:xfrm>
          <a:prstGeom prst="rect">
            <a:avLst/>
          </a:prstGeom>
        </p:spPr>
      </p:pic>
      <p:grpSp>
        <p:nvGrpSpPr>
          <p:cNvPr id="3" name="Group 3"/>
          <p:cNvGrpSpPr/>
          <p:nvPr/>
        </p:nvGrpSpPr>
        <p:grpSpPr>
          <a:xfrm>
            <a:off x="6636534" y="1793766"/>
            <a:ext cx="11802024" cy="8711809"/>
            <a:chOff x="0" y="0"/>
            <a:chExt cx="1084727" cy="800705"/>
          </a:xfrm>
        </p:grpSpPr>
        <p:sp>
          <p:nvSpPr>
            <p:cNvPr id="4" name="Freeform 4"/>
            <p:cNvSpPr/>
            <p:nvPr/>
          </p:nvSpPr>
          <p:spPr>
            <a:xfrm>
              <a:off x="0" y="0"/>
              <a:ext cx="1084727" cy="381257"/>
            </a:xfrm>
            <a:custGeom>
              <a:avLst/>
              <a:gdLst/>
              <a:ahLst/>
              <a:cxnLst/>
              <a:rect l="l" t="t" r="r" b="b"/>
              <a:pathLst>
                <a:path w="1084727" h="381257">
                  <a:moveTo>
                    <a:pt x="33455" y="0"/>
                  </a:moveTo>
                  <a:lnTo>
                    <a:pt x="1051272" y="0"/>
                  </a:lnTo>
                  <a:cubicBezTo>
                    <a:pt x="1069748" y="0"/>
                    <a:pt x="1084727" y="14978"/>
                    <a:pt x="1084727" y="33455"/>
                  </a:cubicBezTo>
                  <a:lnTo>
                    <a:pt x="1084727" y="347802"/>
                  </a:lnTo>
                  <a:cubicBezTo>
                    <a:pt x="1084727" y="366278"/>
                    <a:pt x="1069748" y="381257"/>
                    <a:pt x="1051272" y="381257"/>
                  </a:cubicBezTo>
                  <a:lnTo>
                    <a:pt x="33455" y="381257"/>
                  </a:lnTo>
                  <a:cubicBezTo>
                    <a:pt x="14978" y="381257"/>
                    <a:pt x="0" y="366278"/>
                    <a:pt x="0" y="347802"/>
                  </a:cubicBezTo>
                  <a:lnTo>
                    <a:pt x="0" y="33455"/>
                  </a:lnTo>
                  <a:cubicBezTo>
                    <a:pt x="0" y="14978"/>
                    <a:pt x="14978" y="0"/>
                    <a:pt x="33455" y="0"/>
                  </a:cubicBezTo>
                  <a:close/>
                </a:path>
              </a:pathLst>
            </a:custGeom>
            <a:solidFill>
              <a:srgbClr val="000000">
                <a:alpha val="0"/>
              </a:srgbClr>
            </a:solidFill>
          </p:spPr>
        </p:sp>
        <p:sp>
          <p:nvSpPr>
            <p:cNvPr id="5" name="TextBox 5"/>
            <p:cNvSpPr txBox="1"/>
            <p:nvPr/>
          </p:nvSpPr>
          <p:spPr>
            <a:xfrm>
              <a:off x="11264" y="6955"/>
              <a:ext cx="812800" cy="793750"/>
            </a:xfrm>
            <a:prstGeom prst="rect">
              <a:avLst/>
            </a:prstGeom>
          </p:spPr>
          <p:txBody>
            <a:bodyPr lIns="50800" tIns="50800" rIns="50800" bIns="50800" rtlCol="0" anchor="ctr"/>
            <a:lstStyle/>
            <a:p>
              <a:pPr algn="ctr">
                <a:lnSpc>
                  <a:spcPts val="5015"/>
                </a:lnSpc>
              </a:pPr>
              <a:r>
                <a:rPr lang="en-US" sz="4399" dirty="0">
                  <a:solidFill>
                    <a:srgbClr val="040606"/>
                  </a:solidFill>
                  <a:latin typeface="Sunborn Bold"/>
                </a:rPr>
                <a:t>DASS-21 &amp; DIDACTIC ANALYSIS</a:t>
              </a:r>
            </a:p>
            <a:p>
              <a:pPr algn="ctr">
                <a:lnSpc>
                  <a:spcPts val="2736"/>
                </a:lnSpc>
              </a:pPr>
              <a:endParaRPr lang="en-US" sz="4399" dirty="0">
                <a:solidFill>
                  <a:srgbClr val="040606"/>
                </a:solidFill>
                <a:latin typeface="Sunborn Bold"/>
              </a:endParaRPr>
            </a:p>
            <a:p>
              <a:pPr marL="518160" lvl="1" indent="-259080">
                <a:lnSpc>
                  <a:spcPts val="2736"/>
                </a:lnSpc>
                <a:buFont typeface="Arial"/>
                <a:buChar char="•"/>
              </a:pPr>
              <a:r>
                <a:rPr lang="en-US" sz="2400" dirty="0">
                  <a:solidFill>
                    <a:srgbClr val="040606"/>
                  </a:solidFill>
                  <a:latin typeface="Canva Sans 2"/>
                </a:rPr>
                <a:t>Conduct by MARA's Counsellor &amp; Librarian</a:t>
              </a:r>
            </a:p>
            <a:p>
              <a:pPr marL="518160" lvl="1" indent="-259080">
                <a:lnSpc>
                  <a:spcPts val="2736"/>
                </a:lnSpc>
                <a:buFont typeface="Arial"/>
                <a:buChar char="•"/>
              </a:pPr>
              <a:r>
                <a:rPr lang="en-US" sz="2400" dirty="0">
                  <a:solidFill>
                    <a:srgbClr val="040606"/>
                  </a:solidFill>
                  <a:latin typeface="Canva Sans 2"/>
                </a:rPr>
                <a:t>Using pre &amp; post survey DASS-21 to test participants level of stress </a:t>
              </a:r>
            </a:p>
            <a:p>
              <a:pPr marL="518160" lvl="1" indent="-259080">
                <a:lnSpc>
                  <a:spcPts val="2736"/>
                </a:lnSpc>
                <a:buFont typeface="Arial"/>
                <a:buChar char="•"/>
              </a:pPr>
              <a:r>
                <a:rPr lang="en-US" sz="2400" dirty="0">
                  <a:solidFill>
                    <a:srgbClr val="040606"/>
                  </a:solidFill>
                  <a:latin typeface="Canva Sans 2"/>
                </a:rPr>
                <a:t>Analysis found it has significant to reduce the level of stress, 17.1% Stress, 14.2% Anxiety and 2.9% Depression</a:t>
              </a:r>
            </a:p>
            <a:p>
              <a:pPr marL="518160" lvl="1" indent="-259080">
                <a:lnSpc>
                  <a:spcPts val="2736"/>
                </a:lnSpc>
                <a:buFont typeface="Arial"/>
                <a:buChar char="•"/>
              </a:pPr>
              <a:r>
                <a:rPr lang="en-US" sz="2400" dirty="0">
                  <a:solidFill>
                    <a:srgbClr val="040606"/>
                  </a:solidFill>
                  <a:latin typeface="Canva Sans 2"/>
                </a:rPr>
                <a:t>Didactic Analysis for the book of Hikmah </a:t>
              </a:r>
              <a:r>
                <a:rPr lang="en-US" sz="2400" dirty="0" err="1">
                  <a:solidFill>
                    <a:srgbClr val="040606"/>
                  </a:solidFill>
                  <a:latin typeface="Canva Sans 2"/>
                </a:rPr>
                <a:t>Saat</a:t>
              </a:r>
              <a:r>
                <a:rPr lang="en-US" sz="2400" dirty="0">
                  <a:solidFill>
                    <a:srgbClr val="040606"/>
                  </a:solidFill>
                  <a:latin typeface="Canva Sans 2"/>
                </a:rPr>
                <a:t> Aku </a:t>
              </a:r>
              <a:r>
                <a:rPr lang="en-US" sz="2400" dirty="0" err="1">
                  <a:solidFill>
                    <a:srgbClr val="040606"/>
                  </a:solidFill>
                  <a:latin typeface="Canva Sans 2"/>
                </a:rPr>
                <a:t>Diuji</a:t>
              </a:r>
              <a:endParaRPr lang="en-US" sz="2400" dirty="0">
                <a:solidFill>
                  <a:srgbClr val="040606"/>
                </a:solidFill>
                <a:latin typeface="Canva Sans 2"/>
              </a:endParaRPr>
            </a:p>
            <a:p>
              <a:pPr>
                <a:lnSpc>
                  <a:spcPts val="2736"/>
                </a:lnSpc>
              </a:pPr>
              <a:r>
                <a:rPr lang="en-US" sz="2400" dirty="0">
                  <a:solidFill>
                    <a:srgbClr val="040606"/>
                  </a:solidFill>
                  <a:latin typeface="Canva Sans 2"/>
                </a:rPr>
                <a:t>       earn 98% Consumer Satisfaction </a:t>
              </a:r>
            </a:p>
          </p:txBody>
        </p:sp>
      </p:grpSp>
      <p:grpSp>
        <p:nvGrpSpPr>
          <p:cNvPr id="6" name="Group 6"/>
          <p:cNvGrpSpPr/>
          <p:nvPr/>
        </p:nvGrpSpPr>
        <p:grpSpPr>
          <a:xfrm>
            <a:off x="1063374" y="1721014"/>
            <a:ext cx="4781503" cy="5694770"/>
            <a:chOff x="0" y="0"/>
            <a:chExt cx="6350000" cy="7562850"/>
          </a:xfrm>
        </p:grpSpPr>
        <p:sp>
          <p:nvSpPr>
            <p:cNvPr id="7" name="Freeform 7"/>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065A5D"/>
            </a:solidFill>
          </p:spPr>
        </p:sp>
        <p:sp>
          <p:nvSpPr>
            <p:cNvPr id="8" name="Freeform 8"/>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03989E"/>
            </a:solidFill>
          </p:spPr>
        </p:sp>
        <p:sp>
          <p:nvSpPr>
            <p:cNvPr id="9" name="Freeform 9"/>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C4EBE8"/>
            </a:solidFill>
          </p:spPr>
        </p:sp>
      </p:grpSp>
      <p:sp>
        <p:nvSpPr>
          <p:cNvPr id="10" name="TextBox 10"/>
          <p:cNvSpPr txBox="1"/>
          <p:nvPr/>
        </p:nvSpPr>
        <p:spPr>
          <a:xfrm>
            <a:off x="578534" y="4051702"/>
            <a:ext cx="3033883" cy="2097969"/>
          </a:xfrm>
          <a:prstGeom prst="rect">
            <a:avLst/>
          </a:prstGeom>
        </p:spPr>
        <p:txBody>
          <a:bodyPr lIns="0" tIns="0" rIns="0" bIns="0" rtlCol="0" anchor="t">
            <a:spAutoFit/>
          </a:bodyPr>
          <a:lstStyle/>
          <a:p>
            <a:pPr algn="ctr">
              <a:lnSpc>
                <a:spcPts val="13783"/>
              </a:lnSpc>
              <a:spcBef>
                <a:spcPct val="0"/>
              </a:spcBef>
            </a:pPr>
            <a:r>
              <a:rPr lang="en-US" sz="10602">
                <a:solidFill>
                  <a:srgbClr val="FFFFFF"/>
                </a:solidFill>
                <a:latin typeface="Mont Bold"/>
              </a:rPr>
              <a:t>8</a:t>
            </a:r>
          </a:p>
        </p:txBody>
      </p:sp>
      <p:grpSp>
        <p:nvGrpSpPr>
          <p:cNvPr id="11" name="Group 11"/>
          <p:cNvGrpSpPr/>
          <p:nvPr/>
        </p:nvGrpSpPr>
        <p:grpSpPr>
          <a:xfrm rot="-2004173">
            <a:off x="4517490" y="1325119"/>
            <a:ext cx="8843403" cy="9257950"/>
            <a:chOff x="0" y="-38100"/>
            <a:chExt cx="812800" cy="850900"/>
          </a:xfrm>
        </p:grpSpPr>
        <p:sp>
          <p:nvSpPr>
            <p:cNvPr id="12" name="Freeform 12"/>
            <p:cNvSpPr/>
            <p:nvPr/>
          </p:nvSpPr>
          <p:spPr>
            <a:xfrm>
              <a:off x="2877" y="-364"/>
              <a:ext cx="240058" cy="262574"/>
            </a:xfrm>
            <a:custGeom>
              <a:avLst/>
              <a:gdLst/>
              <a:ahLst/>
              <a:cxnLst/>
              <a:rect l="l" t="t" r="r" b="b"/>
              <a:pathLst>
                <a:path w="240058" h="262574">
                  <a:moveTo>
                    <a:pt x="0" y="0"/>
                  </a:moveTo>
                  <a:lnTo>
                    <a:pt x="240058" y="0"/>
                  </a:lnTo>
                  <a:lnTo>
                    <a:pt x="240058" y="262574"/>
                  </a:lnTo>
                  <a:lnTo>
                    <a:pt x="0" y="262574"/>
                  </a:lnTo>
                  <a:close/>
                </a:path>
              </a:pathLst>
            </a:custGeom>
            <a:solidFill>
              <a:srgbClr val="000000">
                <a:alpha val="0"/>
              </a:srgbClr>
            </a:solidFill>
          </p:spPr>
          <p:txBody>
            <a:bodyPr/>
            <a:lstStyle/>
            <a:p>
              <a:endParaRPr lang="en-MY" dirty="0"/>
            </a:p>
            <a:p>
              <a:endParaRPr lang="en-MY" dirty="0"/>
            </a:p>
            <a:p>
              <a:endParaRPr lang="en-MY" dirty="0"/>
            </a:p>
            <a:p>
              <a:endParaRPr lang="en-MY" dirty="0"/>
            </a:p>
            <a:p>
              <a:r>
                <a:rPr lang="en-MY" sz="2400" dirty="0"/>
                <a:t>        </a:t>
              </a:r>
              <a:r>
                <a:rPr lang="en-MY" sz="2400" dirty="0">
                  <a:solidFill>
                    <a:schemeClr val="bg1"/>
                  </a:solidFill>
                </a:rPr>
                <a:t>Book testing</a:t>
              </a:r>
            </a:p>
          </p:txBody>
        </p:sp>
        <p:sp>
          <p:nvSpPr>
            <p:cNvPr id="13" name="TextBox 13"/>
            <p:cNvSpPr txBox="1"/>
            <p:nvPr/>
          </p:nvSpPr>
          <p:spPr>
            <a:xfrm>
              <a:off x="0" y="-38100"/>
              <a:ext cx="812800" cy="850900"/>
            </a:xfrm>
            <a:prstGeom prst="rect">
              <a:avLst/>
            </a:prstGeom>
          </p:spPr>
          <p:txBody>
            <a:bodyPr lIns="145571" tIns="145571" rIns="145571" bIns="145571" rtlCol="0" anchor="ctr"/>
            <a:lstStyle/>
            <a:p>
              <a:pPr algn="ctr">
                <a:lnSpc>
                  <a:spcPts val="3359"/>
                </a:lnSpc>
              </a:pPr>
              <a:endParaRPr lang="en-US" sz="2400" dirty="0">
                <a:solidFill>
                  <a:srgbClr val="FFFFFF"/>
                </a:solidFill>
                <a:latin typeface="Canva Sans 2 Bold"/>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75455" y="2055310"/>
            <a:ext cx="1757340" cy="2008389"/>
          </a:xfrm>
          <a:prstGeom prst="rect">
            <a:avLst/>
          </a:prstGeom>
        </p:spPr>
      </p:pic>
      <p:pic>
        <p:nvPicPr>
          <p:cNvPr id="15" name="Picture 15"/>
          <p:cNvPicPr>
            <a:picLocks noChangeAspect="1"/>
          </p:cNvPicPr>
          <p:nvPr/>
        </p:nvPicPr>
        <p:blipFill>
          <a:blip r:embed="rId5"/>
          <a:srcRect/>
          <a:stretch>
            <a:fillRect/>
          </a:stretch>
        </p:blipFill>
        <p:spPr>
          <a:xfrm>
            <a:off x="9728497" y="1468898"/>
            <a:ext cx="2101613" cy="2101613"/>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50383" y="1289500"/>
            <a:ext cx="2122107" cy="2122107"/>
          </a:xfrm>
          <a:prstGeom prst="rect">
            <a:avLst/>
          </a:prstGeom>
        </p:spPr>
      </p:pic>
      <p:pic>
        <p:nvPicPr>
          <p:cNvPr id="17" name="Picture 17"/>
          <p:cNvPicPr>
            <a:picLocks noChangeAspect="1"/>
          </p:cNvPicPr>
          <p:nvPr/>
        </p:nvPicPr>
        <p:blipFill>
          <a:blip r:embed="rId8"/>
          <a:srcRect/>
          <a:stretch>
            <a:fillRect/>
          </a:stretch>
        </p:blipFill>
        <p:spPr>
          <a:xfrm>
            <a:off x="7616074" y="1868646"/>
            <a:ext cx="1302119" cy="1302119"/>
          </a:xfrm>
          <a:prstGeom prst="rect">
            <a:avLst/>
          </a:prstGeom>
        </p:spPr>
      </p:pic>
      <p:grpSp>
        <p:nvGrpSpPr>
          <p:cNvPr id="18" name="Group 18"/>
          <p:cNvGrpSpPr>
            <a:grpSpLocks noChangeAspect="1"/>
          </p:cNvGrpSpPr>
          <p:nvPr/>
        </p:nvGrpSpPr>
        <p:grpSpPr>
          <a:xfrm>
            <a:off x="14490243" y="3059505"/>
            <a:ext cx="2426041" cy="2426031"/>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alphaModFix amt="10999"/>
              </a:blip>
              <a:stretch>
                <a:fillRect t="-17562" b="-17562"/>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150409" y="720817"/>
            <a:ext cx="4108891" cy="5696418"/>
          </a:xfrm>
          <a:prstGeom prst="rect">
            <a:avLst/>
          </a:prstGeom>
        </p:spPr>
      </p:pic>
      <p:pic>
        <p:nvPicPr>
          <p:cNvPr id="3" name="Picture 3"/>
          <p:cNvPicPr>
            <a:picLocks noChangeAspect="1"/>
          </p:cNvPicPr>
          <p:nvPr/>
        </p:nvPicPr>
        <p:blipFill>
          <a:blip r:embed="rId3"/>
          <a:srcRect/>
          <a:stretch>
            <a:fillRect/>
          </a:stretch>
        </p:blipFill>
        <p:spPr>
          <a:xfrm>
            <a:off x="11755962" y="4720577"/>
            <a:ext cx="3373778" cy="4619132"/>
          </a:xfrm>
          <a:prstGeom prst="rect">
            <a:avLst/>
          </a:prstGeom>
        </p:spPr>
      </p:pic>
      <p:sp>
        <p:nvSpPr>
          <p:cNvPr id="4" name="TextBox 4"/>
          <p:cNvSpPr txBox="1"/>
          <p:nvPr/>
        </p:nvSpPr>
        <p:spPr>
          <a:xfrm>
            <a:off x="0" y="2841707"/>
            <a:ext cx="11755962" cy="6474832"/>
          </a:xfrm>
          <a:prstGeom prst="rect">
            <a:avLst/>
          </a:prstGeom>
        </p:spPr>
        <p:txBody>
          <a:bodyPr lIns="0" tIns="0" rIns="0" bIns="0" rtlCol="0" anchor="t">
            <a:spAutoFit/>
          </a:bodyPr>
          <a:lstStyle/>
          <a:p>
            <a:pPr algn="ctr">
              <a:lnSpc>
                <a:spcPts val="4293"/>
              </a:lnSpc>
            </a:pPr>
            <a:r>
              <a:rPr lang="en-US" sz="3066" dirty="0">
                <a:solidFill>
                  <a:srgbClr val="120704"/>
                </a:solidFill>
                <a:latin typeface="Canva Sans 2"/>
              </a:rPr>
              <a:t> DASS (Depression, Anxiety, Stress scale)</a:t>
            </a:r>
          </a:p>
          <a:p>
            <a:pPr algn="ctr">
              <a:lnSpc>
                <a:spcPts val="4293"/>
              </a:lnSpc>
            </a:pPr>
            <a:r>
              <a:rPr lang="en-US" sz="3066" dirty="0">
                <a:solidFill>
                  <a:srgbClr val="120704"/>
                </a:solidFill>
                <a:latin typeface="Canva Sans 2"/>
              </a:rPr>
              <a:t>The DASS is a set of three self-report scales designed to measure the negative emotional states of depression, anxiety and stress. (WHO, 2021). </a:t>
            </a:r>
          </a:p>
          <a:p>
            <a:pPr algn="ctr">
              <a:lnSpc>
                <a:spcPts val="4293"/>
              </a:lnSpc>
            </a:pPr>
            <a:endParaRPr lang="en-US" sz="3066" dirty="0">
              <a:solidFill>
                <a:srgbClr val="120704"/>
              </a:solidFill>
              <a:latin typeface="Canva Sans 2"/>
            </a:endParaRPr>
          </a:p>
          <a:p>
            <a:pPr algn="ctr">
              <a:lnSpc>
                <a:spcPts val="4293"/>
              </a:lnSpc>
            </a:pPr>
            <a:r>
              <a:rPr lang="en-US" sz="3066" dirty="0">
                <a:solidFill>
                  <a:srgbClr val="120704"/>
                </a:solidFill>
                <a:latin typeface="Canva Sans 2"/>
              </a:rPr>
              <a:t>DASS-21 is developed by researchers Lovibond and Lovibond at the University of New South Wales, the Depression Anxiety Stress Scale is a well-established, self administered instruments with 21 statements that help people define, understand, and measure clinically significant emotional states.  </a:t>
            </a:r>
          </a:p>
          <a:p>
            <a:pPr algn="ctr">
              <a:lnSpc>
                <a:spcPts val="4293"/>
              </a:lnSpc>
            </a:pPr>
            <a:endParaRPr lang="en-US" sz="3066" dirty="0">
              <a:solidFill>
                <a:srgbClr val="120704"/>
              </a:solidFill>
              <a:latin typeface="Canva Sans 2"/>
            </a:endParaRPr>
          </a:p>
        </p:txBody>
      </p:sp>
      <p:pic>
        <p:nvPicPr>
          <p:cNvPr id="5" name="Picture 5"/>
          <p:cNvPicPr>
            <a:picLocks noChangeAspect="1"/>
          </p:cNvPicPr>
          <p:nvPr/>
        </p:nvPicPr>
        <p:blipFill>
          <a:blip r:embed="rId4"/>
          <a:srcRect/>
          <a:stretch>
            <a:fillRect/>
          </a:stretch>
        </p:blipFill>
        <p:spPr>
          <a:xfrm>
            <a:off x="14151285" y="5143500"/>
            <a:ext cx="3380206" cy="4760854"/>
          </a:xfrm>
          <a:prstGeom prst="rect">
            <a:avLst/>
          </a:prstGeom>
        </p:spPr>
      </p:pic>
      <p:sp>
        <p:nvSpPr>
          <p:cNvPr id="6" name="TextBox 6"/>
          <p:cNvSpPr txBox="1"/>
          <p:nvPr/>
        </p:nvSpPr>
        <p:spPr>
          <a:xfrm>
            <a:off x="-1461552" y="816067"/>
            <a:ext cx="15298305" cy="1422400"/>
          </a:xfrm>
          <a:prstGeom prst="rect">
            <a:avLst/>
          </a:prstGeom>
        </p:spPr>
        <p:txBody>
          <a:bodyPr lIns="0" tIns="0" rIns="0" bIns="0" rtlCol="0" anchor="t">
            <a:spAutoFit/>
          </a:bodyPr>
          <a:lstStyle/>
          <a:p>
            <a:pPr marL="0" lvl="0" indent="0" algn="ctr">
              <a:lnSpc>
                <a:spcPts val="11000"/>
              </a:lnSpc>
            </a:pPr>
            <a:r>
              <a:rPr lang="en-US" sz="10000">
                <a:solidFill>
                  <a:srgbClr val="456874"/>
                </a:solidFill>
                <a:latin typeface="Source Sans Pro Bold"/>
              </a:rPr>
              <a:t>What is DASS?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0799" y="5608075"/>
            <a:ext cx="6511115" cy="3662456"/>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5087" b="-5087"/>
              </a:stretch>
            </a:blipFill>
          </p:spPr>
        </p:sp>
      </p:grpSp>
      <p:pic>
        <p:nvPicPr>
          <p:cNvPr id="4" name="Picture 4"/>
          <p:cNvPicPr>
            <a:picLocks noChangeAspect="1"/>
          </p:cNvPicPr>
          <p:nvPr/>
        </p:nvPicPr>
        <p:blipFill>
          <a:blip r:embed="rId3"/>
          <a:srcRect/>
          <a:stretch>
            <a:fillRect/>
          </a:stretch>
        </p:blipFill>
        <p:spPr>
          <a:xfrm>
            <a:off x="329809" y="1066165"/>
            <a:ext cx="3315245" cy="4627207"/>
          </a:xfrm>
          <a:prstGeom prst="rect">
            <a:avLst/>
          </a:prstGeom>
        </p:spPr>
      </p:pic>
      <p:pic>
        <p:nvPicPr>
          <p:cNvPr id="5" name="Picture 5"/>
          <p:cNvPicPr>
            <a:picLocks noChangeAspect="1"/>
          </p:cNvPicPr>
          <p:nvPr/>
        </p:nvPicPr>
        <p:blipFill>
          <a:blip r:embed="rId4"/>
          <a:srcRect/>
          <a:stretch>
            <a:fillRect/>
          </a:stretch>
        </p:blipFill>
        <p:spPr>
          <a:xfrm>
            <a:off x="14717377" y="1387425"/>
            <a:ext cx="6177085" cy="4003175"/>
          </a:xfrm>
          <a:prstGeom prst="rect">
            <a:avLst/>
          </a:prstGeom>
        </p:spPr>
      </p:pic>
      <p:pic>
        <p:nvPicPr>
          <p:cNvPr id="6" name="Picture 6"/>
          <p:cNvPicPr>
            <a:picLocks noChangeAspect="1"/>
          </p:cNvPicPr>
          <p:nvPr/>
        </p:nvPicPr>
        <p:blipFill>
          <a:blip r:embed="rId5"/>
          <a:srcRect l="24782" r="12592"/>
          <a:stretch>
            <a:fillRect/>
          </a:stretch>
        </p:blipFill>
        <p:spPr>
          <a:xfrm>
            <a:off x="14718514" y="5692803"/>
            <a:ext cx="3378359" cy="3481118"/>
          </a:xfrm>
          <a:prstGeom prst="rect">
            <a:avLst/>
          </a:prstGeom>
        </p:spPr>
      </p:pic>
      <p:sp>
        <p:nvSpPr>
          <p:cNvPr id="7" name="TextBox 7"/>
          <p:cNvSpPr txBox="1"/>
          <p:nvPr/>
        </p:nvSpPr>
        <p:spPr>
          <a:xfrm>
            <a:off x="6138214" y="1066165"/>
            <a:ext cx="9087691" cy="1775318"/>
          </a:xfrm>
          <a:prstGeom prst="rect">
            <a:avLst/>
          </a:prstGeom>
        </p:spPr>
        <p:txBody>
          <a:bodyPr lIns="0" tIns="0" rIns="0" bIns="0" rtlCol="0" anchor="t">
            <a:spAutoFit/>
          </a:bodyPr>
          <a:lstStyle/>
          <a:p>
            <a:pPr marL="0" lvl="0" indent="0" algn="ctr">
              <a:lnSpc>
                <a:spcPts val="6917"/>
              </a:lnSpc>
            </a:pPr>
            <a:r>
              <a:rPr lang="en-US" sz="6288">
                <a:solidFill>
                  <a:srgbClr val="456874"/>
                </a:solidFill>
                <a:latin typeface="Source Sans Pro Bold"/>
              </a:rPr>
              <a:t>METHOD - PROTOTYPE TESTING</a:t>
            </a:r>
          </a:p>
        </p:txBody>
      </p:sp>
      <p:sp>
        <p:nvSpPr>
          <p:cNvPr id="8" name="TextBox 8"/>
          <p:cNvSpPr txBox="1"/>
          <p:nvPr/>
        </p:nvSpPr>
        <p:spPr>
          <a:xfrm>
            <a:off x="6649572" y="2784333"/>
            <a:ext cx="7893525" cy="5227320"/>
          </a:xfrm>
          <a:prstGeom prst="rect">
            <a:avLst/>
          </a:prstGeom>
        </p:spPr>
        <p:txBody>
          <a:bodyPr lIns="0" tIns="0" rIns="0" bIns="0" rtlCol="0" anchor="t">
            <a:spAutoFit/>
          </a:bodyPr>
          <a:lstStyle/>
          <a:p>
            <a:pPr algn="ctr">
              <a:lnSpc>
                <a:spcPts val="3780"/>
              </a:lnSpc>
            </a:pPr>
            <a:r>
              <a:rPr lang="en-US" sz="2700">
                <a:solidFill>
                  <a:srgbClr val="120704"/>
                </a:solidFill>
                <a:latin typeface="Canva Sans 2"/>
              </a:rPr>
              <a:t>The book testing workshop was held on August 4th, 2022 (Thursday) from 8:00 am to</a:t>
            </a:r>
          </a:p>
          <a:p>
            <a:pPr algn="ctr">
              <a:lnSpc>
                <a:spcPts val="3780"/>
              </a:lnSpc>
            </a:pPr>
            <a:r>
              <a:rPr lang="en-US" sz="2700">
                <a:solidFill>
                  <a:srgbClr val="120704"/>
                </a:solidFill>
                <a:latin typeface="Canva Sans 2"/>
              </a:rPr>
              <a:t>2:00 pm and was guided by MARA counceler,Dr. Salpiah binti Suradi with samples of 35 staffs at the MARA headquarters.</a:t>
            </a:r>
          </a:p>
          <a:p>
            <a:pPr algn="ctr">
              <a:lnSpc>
                <a:spcPts val="3780"/>
              </a:lnSpc>
            </a:pPr>
            <a:r>
              <a:rPr lang="en-US" sz="2700">
                <a:solidFill>
                  <a:srgbClr val="120704"/>
                </a:solidFill>
                <a:latin typeface="Canva Sans 2"/>
              </a:rPr>
              <a:t>The samples used the Bibliotherapy book as reading material and therapy for 2 hours, then they have to answer Dass 2l inventory questionnaires for testing and quantitative data collection.</a:t>
            </a:r>
          </a:p>
          <a:p>
            <a:pPr algn="ctr">
              <a:lnSpc>
                <a:spcPts val="3780"/>
              </a:lnSpc>
            </a:pPr>
            <a:endParaRPr lang="en-US" sz="2700">
              <a:solidFill>
                <a:srgbClr val="120704"/>
              </a:solidFill>
              <a:latin typeface="Canva Sans 2"/>
            </a:endParaRPr>
          </a:p>
        </p:txBody>
      </p:sp>
      <p:pic>
        <p:nvPicPr>
          <p:cNvPr id="9" name="Picture 9"/>
          <p:cNvPicPr>
            <a:picLocks noChangeAspect="1"/>
          </p:cNvPicPr>
          <p:nvPr/>
        </p:nvPicPr>
        <p:blipFill>
          <a:blip r:embed="rId6"/>
          <a:srcRect/>
          <a:stretch>
            <a:fillRect/>
          </a:stretch>
        </p:blipFill>
        <p:spPr>
          <a:xfrm>
            <a:off x="3570623" y="1173512"/>
            <a:ext cx="3072323" cy="432721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73484" y="4898165"/>
            <a:ext cx="5419695" cy="4360135"/>
          </a:xfrm>
          <a:prstGeom prst="rect">
            <a:avLst/>
          </a:prstGeom>
        </p:spPr>
      </p:pic>
      <p:pic>
        <p:nvPicPr>
          <p:cNvPr id="3" name="Picture 3"/>
          <p:cNvPicPr>
            <a:picLocks noChangeAspect="1"/>
          </p:cNvPicPr>
          <p:nvPr/>
        </p:nvPicPr>
        <p:blipFill>
          <a:blip r:embed="rId3"/>
          <a:srcRect/>
          <a:stretch>
            <a:fillRect/>
          </a:stretch>
        </p:blipFill>
        <p:spPr>
          <a:xfrm>
            <a:off x="6546614" y="4898165"/>
            <a:ext cx="5261291" cy="4360135"/>
          </a:xfrm>
          <a:prstGeom prst="rect">
            <a:avLst/>
          </a:prstGeom>
        </p:spPr>
      </p:pic>
      <p:pic>
        <p:nvPicPr>
          <p:cNvPr id="4" name="Picture 4"/>
          <p:cNvPicPr>
            <a:picLocks noChangeAspect="1"/>
          </p:cNvPicPr>
          <p:nvPr/>
        </p:nvPicPr>
        <p:blipFill>
          <a:blip r:embed="rId4"/>
          <a:srcRect/>
          <a:stretch>
            <a:fillRect/>
          </a:stretch>
        </p:blipFill>
        <p:spPr>
          <a:xfrm>
            <a:off x="12071431" y="4898165"/>
            <a:ext cx="5243085" cy="4360135"/>
          </a:xfrm>
          <a:prstGeom prst="rect">
            <a:avLst/>
          </a:prstGeom>
        </p:spPr>
      </p:pic>
      <p:sp>
        <p:nvSpPr>
          <p:cNvPr id="5" name="TextBox 5"/>
          <p:cNvSpPr txBox="1"/>
          <p:nvPr/>
        </p:nvSpPr>
        <p:spPr>
          <a:xfrm>
            <a:off x="1028700" y="1092307"/>
            <a:ext cx="15298305" cy="1422400"/>
          </a:xfrm>
          <a:prstGeom prst="rect">
            <a:avLst/>
          </a:prstGeom>
        </p:spPr>
        <p:txBody>
          <a:bodyPr lIns="0" tIns="0" rIns="0" bIns="0" rtlCol="0" anchor="t">
            <a:spAutoFit/>
          </a:bodyPr>
          <a:lstStyle/>
          <a:p>
            <a:pPr marL="0" lvl="0" indent="0" algn="ctr">
              <a:lnSpc>
                <a:spcPts val="11000"/>
              </a:lnSpc>
            </a:pPr>
            <a:r>
              <a:rPr lang="en-US" sz="10000">
                <a:solidFill>
                  <a:srgbClr val="456874"/>
                </a:solidFill>
                <a:latin typeface="Source Sans Pro Bold"/>
              </a:rPr>
              <a:t>RESULTS</a:t>
            </a:r>
          </a:p>
        </p:txBody>
      </p:sp>
      <p:sp>
        <p:nvSpPr>
          <p:cNvPr id="6" name="TextBox 6"/>
          <p:cNvSpPr txBox="1"/>
          <p:nvPr/>
        </p:nvSpPr>
        <p:spPr>
          <a:xfrm>
            <a:off x="238541" y="2782828"/>
            <a:ext cx="18288000" cy="1780540"/>
          </a:xfrm>
          <a:prstGeom prst="rect">
            <a:avLst/>
          </a:prstGeom>
        </p:spPr>
        <p:txBody>
          <a:bodyPr lIns="0" tIns="0" rIns="0" bIns="0" rtlCol="0" anchor="t">
            <a:spAutoFit/>
          </a:bodyPr>
          <a:lstStyle/>
          <a:p>
            <a:pPr algn="ctr">
              <a:lnSpc>
                <a:spcPts val="4759"/>
              </a:lnSpc>
            </a:pPr>
            <a:r>
              <a:rPr lang="en-US" sz="3399">
                <a:solidFill>
                  <a:srgbClr val="120704"/>
                </a:solidFill>
                <a:latin typeface="Canva Sans 2"/>
              </a:rPr>
              <a:t>Depression level reduced 2.9% from 54.3% to 51.4% Anxiety level reduced 17.1% from 45.7% to 28.6% Stress level reduced 14.2% from 94.2% to 80.0%</a:t>
            </a:r>
          </a:p>
          <a:p>
            <a:pPr algn="ctr">
              <a:lnSpc>
                <a:spcPts val="4759"/>
              </a:lnSpc>
            </a:pPr>
            <a:endParaRPr lang="en-US" sz="3399">
              <a:solidFill>
                <a:srgbClr val="120704"/>
              </a:solidFill>
              <a:latin typeface="Canva Sans 2"/>
            </a:endParaRPr>
          </a:p>
        </p:txBody>
      </p:sp>
      <p:cxnSp>
        <p:nvCxnSpPr>
          <p:cNvPr id="9" name="Straight Arrow Connector 8">
            <a:extLst>
              <a:ext uri="{FF2B5EF4-FFF2-40B4-BE49-F238E27FC236}">
                <a16:creationId xmlns:a16="http://schemas.microsoft.com/office/drawing/2014/main" id="{62CEAB90-6B65-4466-BE27-54817E2425D6}"/>
              </a:ext>
            </a:extLst>
          </p:cNvPr>
          <p:cNvCxnSpPr>
            <a:cxnSpLocks/>
          </p:cNvCxnSpPr>
          <p:nvPr/>
        </p:nvCxnSpPr>
        <p:spPr>
          <a:xfrm>
            <a:off x="2743200" y="6329744"/>
            <a:ext cx="22860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435D77F-1D20-4D26-97EB-9AB0B538471B}"/>
              </a:ext>
            </a:extLst>
          </p:cNvPr>
          <p:cNvCxnSpPr>
            <a:cxnSpLocks/>
          </p:cNvCxnSpPr>
          <p:nvPr/>
        </p:nvCxnSpPr>
        <p:spPr>
          <a:xfrm>
            <a:off x="8506119" y="6292213"/>
            <a:ext cx="22860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7B456-04B4-4441-B444-99735370F308}"/>
              </a:ext>
            </a:extLst>
          </p:cNvPr>
          <p:cNvCxnSpPr>
            <a:cxnSpLocks/>
          </p:cNvCxnSpPr>
          <p:nvPr/>
        </p:nvCxnSpPr>
        <p:spPr>
          <a:xfrm>
            <a:off x="13767410" y="6591300"/>
            <a:ext cx="22860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77407" y="6244741"/>
            <a:ext cx="3510602" cy="3705121"/>
          </a:xfrm>
          <a:prstGeom prst="rect">
            <a:avLst/>
          </a:prstGeom>
        </p:spPr>
      </p:pic>
      <p:grpSp>
        <p:nvGrpSpPr>
          <p:cNvPr id="3" name="Group 3"/>
          <p:cNvGrpSpPr/>
          <p:nvPr/>
        </p:nvGrpSpPr>
        <p:grpSpPr>
          <a:xfrm>
            <a:off x="12312462" y="6517994"/>
            <a:ext cx="5826971" cy="2613729"/>
            <a:chOff x="0" y="0"/>
            <a:chExt cx="1534676" cy="688390"/>
          </a:xfrm>
        </p:grpSpPr>
        <p:sp>
          <p:nvSpPr>
            <p:cNvPr id="4" name="Freeform 4"/>
            <p:cNvSpPr/>
            <p:nvPr/>
          </p:nvSpPr>
          <p:spPr>
            <a:xfrm>
              <a:off x="0" y="0"/>
              <a:ext cx="1534676" cy="688390"/>
            </a:xfrm>
            <a:custGeom>
              <a:avLst/>
              <a:gdLst/>
              <a:ahLst/>
              <a:cxnLst/>
              <a:rect l="l" t="t" r="r" b="b"/>
              <a:pathLst>
                <a:path w="1534676" h="688390">
                  <a:moveTo>
                    <a:pt x="0" y="0"/>
                  </a:moveTo>
                  <a:lnTo>
                    <a:pt x="1534676" y="0"/>
                  </a:lnTo>
                  <a:lnTo>
                    <a:pt x="1534676" y="688390"/>
                  </a:lnTo>
                  <a:lnTo>
                    <a:pt x="0" y="688390"/>
                  </a:lnTo>
                  <a:close/>
                </a:path>
              </a:pathLst>
            </a:custGeom>
            <a:solidFill>
              <a:srgbClr val="BDD37F"/>
            </a:solidFill>
          </p:spPr>
          <p:txBody>
            <a:bodyPr/>
            <a:lstStyle/>
            <a:p>
              <a:pPr algn="ctr"/>
              <a:r>
                <a:rPr lang="en-MY" b="1" i="0" u="none" strike="noStrike" dirty="0">
                  <a:solidFill>
                    <a:srgbClr val="000000"/>
                  </a:solidFill>
                  <a:effectLst/>
                  <a:latin typeface="YAD7QhG2T6o 0"/>
                </a:rPr>
                <a:t>PENGIRAAN KOS BIBLIOTERAPI</a:t>
              </a:r>
            </a:p>
            <a:p>
              <a:pPr algn="ctr"/>
              <a:endParaRPr lang="en-MY" dirty="0">
                <a:solidFill>
                  <a:srgbClr val="000000"/>
                </a:solidFill>
                <a:effectLst/>
                <a:latin typeface="YAD7QhG2T6o 0"/>
              </a:endParaRPr>
            </a:p>
            <a:p>
              <a:pPr algn="ctr"/>
              <a:r>
                <a:rPr lang="en-MY" b="1" i="0" u="none" strike="noStrike" dirty="0">
                  <a:solidFill>
                    <a:srgbClr val="000000"/>
                  </a:solidFill>
                  <a:effectLst/>
                  <a:latin typeface="YAD7QhG2T6o 0"/>
                </a:rPr>
                <a:t>1)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Penulisan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Biblioterapi</a:t>
              </a:r>
              <a:r>
                <a:rPr lang="en-MY" b="1" i="0" u="none" strike="noStrike" dirty="0">
                  <a:solidFill>
                    <a:srgbClr val="000000"/>
                  </a:solidFill>
                  <a:effectLst/>
                  <a:latin typeface="YAD7QhG2T6o 0"/>
                </a:rPr>
                <a:t> = RM8,500</a:t>
              </a:r>
              <a:endParaRPr lang="en-MY" dirty="0">
                <a:solidFill>
                  <a:srgbClr val="000000"/>
                </a:solidFill>
                <a:effectLst/>
                <a:latin typeface="YAD7QhG2T6o 0"/>
              </a:endParaRPr>
            </a:p>
            <a:p>
              <a:pPr algn="ctr"/>
              <a:r>
                <a:rPr lang="en-MY" b="1" i="0" u="none" strike="noStrike" dirty="0">
                  <a:solidFill>
                    <a:srgbClr val="000000"/>
                  </a:solidFill>
                  <a:effectLst/>
                  <a:latin typeface="YAD7QhG2T6o 0"/>
                </a:rPr>
                <a:t>2)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Pemantapan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Penulisan</a:t>
              </a:r>
              <a:r>
                <a:rPr lang="en-MY" b="1" i="0" u="none" strike="noStrike" dirty="0">
                  <a:solidFill>
                    <a:srgbClr val="000000"/>
                  </a:solidFill>
                  <a:effectLst/>
                  <a:latin typeface="YAD7QhG2T6o 0"/>
                </a:rPr>
                <a:t> &amp; Editing</a:t>
              </a:r>
              <a:endParaRPr lang="en-MY" dirty="0">
                <a:solidFill>
                  <a:srgbClr val="000000"/>
                </a:solidFill>
                <a:effectLst/>
                <a:latin typeface="YAD7QhG2T6o 0"/>
              </a:endParaRPr>
            </a:p>
            <a:p>
              <a:pPr algn="ctr"/>
              <a:r>
                <a:rPr lang="en-MY" b="1" i="0" u="none" strike="noStrike" dirty="0">
                  <a:solidFill>
                    <a:srgbClr val="000000"/>
                  </a:solidFill>
                  <a:effectLst/>
                  <a:latin typeface="YAD7QhG2T6o 0"/>
                </a:rPr>
                <a:t>3) </a:t>
              </a:r>
              <a:r>
                <a:rPr lang="en-MY" b="1" i="0" u="none" strike="noStrike" dirty="0" err="1">
                  <a:solidFill>
                    <a:srgbClr val="000000"/>
                  </a:solidFill>
                  <a:effectLst/>
                  <a:latin typeface="YAD7QhG2T6o 0"/>
                </a:rPr>
                <a:t>Penerbitan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Buku</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Biblioterapi</a:t>
              </a:r>
              <a:r>
                <a:rPr lang="en-MY" b="1" i="0" u="none" strike="noStrike" dirty="0">
                  <a:solidFill>
                    <a:srgbClr val="000000"/>
                  </a:solidFill>
                  <a:effectLst/>
                  <a:latin typeface="YAD7QhG2T6o 0"/>
                </a:rPr>
                <a:t> = RM7,500</a:t>
              </a:r>
              <a:endParaRPr lang="en-MY" dirty="0">
                <a:solidFill>
                  <a:srgbClr val="000000"/>
                </a:solidFill>
                <a:effectLst/>
                <a:latin typeface="YAD7QhG2T6o 0"/>
              </a:endParaRPr>
            </a:p>
            <a:p>
              <a:pPr algn="ctr"/>
              <a:r>
                <a:rPr lang="en-MY" b="1" i="0" u="none" strike="noStrike" dirty="0">
                  <a:solidFill>
                    <a:srgbClr val="000000"/>
                  </a:solidFill>
                  <a:effectLst/>
                  <a:latin typeface="YAD7QhG2T6o 0"/>
                </a:rPr>
                <a:t>3)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Pengujian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Buku</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Biblioterapi</a:t>
              </a:r>
              <a:r>
                <a:rPr lang="en-MY" b="1" i="0" u="none" strike="noStrike" dirty="0">
                  <a:solidFill>
                    <a:srgbClr val="000000"/>
                  </a:solidFill>
                  <a:effectLst/>
                  <a:latin typeface="YAD7QhG2T6o 0"/>
                </a:rPr>
                <a:t> = RM3,000</a:t>
              </a:r>
            </a:p>
            <a:p>
              <a:pPr algn="ctr"/>
              <a:endParaRPr lang="en-MY" dirty="0">
                <a:solidFill>
                  <a:srgbClr val="000000"/>
                </a:solidFill>
                <a:effectLst/>
                <a:latin typeface="YAD7QhG2T6o 0"/>
              </a:endParaRPr>
            </a:p>
            <a:p>
              <a:pPr algn="ctr"/>
              <a:r>
                <a:rPr lang="en-MY" b="1" i="0" u="none" strike="noStrike" dirty="0">
                  <a:solidFill>
                    <a:srgbClr val="000000"/>
                  </a:solidFill>
                  <a:effectLst/>
                  <a:latin typeface="YAD7QhG2T6o 0"/>
                </a:rPr>
                <a:t>RM8500 + RM7500 + RM 3000 = RM19,000</a:t>
              </a:r>
              <a:endParaRPr lang="en-MY" dirty="0">
                <a:solidFill>
                  <a:srgbClr val="FFFFFF"/>
                </a:solidFill>
                <a:effectLst/>
                <a:latin typeface="YAD7QhG2T6o 0"/>
              </a:endParaRPr>
            </a:p>
            <a:p>
              <a:endParaRPr lang="en-MY" dirty="0"/>
            </a:p>
          </p:txBody>
        </p:sp>
        <p:sp>
          <p:nvSpPr>
            <p:cNvPr id="5" name="TextBox 5"/>
            <p:cNvSpPr txBox="1"/>
            <p:nvPr/>
          </p:nvSpPr>
          <p:spPr>
            <a:xfrm>
              <a:off x="0" y="0"/>
              <a:ext cx="812800" cy="812800"/>
            </a:xfrm>
            <a:prstGeom prst="rect">
              <a:avLst/>
            </a:prstGeom>
          </p:spPr>
          <p:txBody>
            <a:bodyPr lIns="50800" tIns="50800" rIns="50800" bIns="50800" rtlCol="0" anchor="ctr"/>
            <a:lstStyle/>
            <a:p>
              <a:pPr algn="ctr">
                <a:lnSpc>
                  <a:spcPts val="2160"/>
                </a:lnSpc>
              </a:pPr>
              <a:endParaRPr lang="en-US" sz="1800" spc="-70" dirty="0">
                <a:solidFill>
                  <a:srgbClr val="000000"/>
                </a:solidFill>
                <a:latin typeface="Open Sans Bold"/>
              </a:endParaRPr>
            </a:p>
          </p:txBody>
        </p:sp>
      </p:grpSp>
      <p:grpSp>
        <p:nvGrpSpPr>
          <p:cNvPr id="6" name="Group 6"/>
          <p:cNvGrpSpPr/>
          <p:nvPr/>
        </p:nvGrpSpPr>
        <p:grpSpPr>
          <a:xfrm>
            <a:off x="14495585" y="0"/>
            <a:ext cx="3787136" cy="4165846"/>
            <a:chOff x="0" y="0"/>
            <a:chExt cx="5049514" cy="5554462"/>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5" r="4545"/>
            <a:stretch>
              <a:fillRect/>
            </a:stretch>
          </p:blipFill>
          <p:spPr>
            <a:xfrm>
              <a:off x="0" y="0"/>
              <a:ext cx="5049514" cy="5554462"/>
            </a:xfrm>
            <a:prstGeom prst="rect">
              <a:avLst/>
            </a:prstGeom>
          </p:spPr>
        </p:pic>
        <p:sp>
          <p:nvSpPr>
            <p:cNvPr id="8" name="TextBox 8"/>
            <p:cNvSpPr txBox="1"/>
            <p:nvPr/>
          </p:nvSpPr>
          <p:spPr>
            <a:xfrm>
              <a:off x="844565" y="1900623"/>
              <a:ext cx="3360385" cy="980580"/>
            </a:xfrm>
            <a:prstGeom prst="rect">
              <a:avLst/>
            </a:prstGeom>
          </p:spPr>
          <p:txBody>
            <a:bodyPr lIns="0" tIns="0" rIns="0" bIns="0" rtlCol="0" anchor="t">
              <a:spAutoFit/>
            </a:bodyPr>
            <a:lstStyle/>
            <a:p>
              <a:pPr algn="ctr">
                <a:lnSpc>
                  <a:spcPts val="3039"/>
                </a:lnSpc>
              </a:pPr>
              <a:r>
                <a:rPr lang="en-US" sz="2170">
                  <a:solidFill>
                    <a:srgbClr val="0000FF"/>
                  </a:solidFill>
                  <a:latin typeface="Canva Sans 1 Bold"/>
                </a:rPr>
                <a:t>Bibliotherapy Cost</a:t>
              </a:r>
            </a:p>
          </p:txBody>
        </p:sp>
        <p:sp>
          <p:nvSpPr>
            <p:cNvPr id="9" name="TextBox 9"/>
            <p:cNvSpPr txBox="1"/>
            <p:nvPr/>
          </p:nvSpPr>
          <p:spPr>
            <a:xfrm>
              <a:off x="138296" y="2849490"/>
              <a:ext cx="4772921" cy="731699"/>
            </a:xfrm>
            <a:prstGeom prst="rect">
              <a:avLst/>
            </a:prstGeom>
          </p:spPr>
          <p:txBody>
            <a:bodyPr lIns="0" tIns="0" rIns="0" bIns="0" rtlCol="0" anchor="t">
              <a:spAutoFit/>
            </a:bodyPr>
            <a:lstStyle/>
            <a:p>
              <a:pPr algn="ctr">
                <a:lnSpc>
                  <a:spcPts val="4604"/>
                </a:lnSpc>
              </a:pPr>
              <a:r>
                <a:rPr lang="en-US" sz="3288">
                  <a:solidFill>
                    <a:srgbClr val="ED1C24"/>
                  </a:solidFill>
                  <a:latin typeface="Glacial Indifference Bold"/>
                </a:rPr>
                <a:t>RM 19,000</a:t>
              </a:r>
            </a:p>
          </p:txBody>
        </p:sp>
      </p:grpSp>
      <p:sp>
        <p:nvSpPr>
          <p:cNvPr id="11" name="TextBox 11"/>
          <p:cNvSpPr txBox="1"/>
          <p:nvPr/>
        </p:nvSpPr>
        <p:spPr>
          <a:xfrm>
            <a:off x="2883584" y="29209"/>
            <a:ext cx="11515272" cy="763271"/>
          </a:xfrm>
          <a:prstGeom prst="rect">
            <a:avLst/>
          </a:prstGeom>
        </p:spPr>
        <p:txBody>
          <a:bodyPr lIns="0" tIns="0" rIns="0" bIns="0" rtlCol="0" anchor="t">
            <a:spAutoFit/>
          </a:bodyPr>
          <a:lstStyle/>
          <a:p>
            <a:pPr algn="ctr">
              <a:lnSpc>
                <a:spcPts val="6229"/>
              </a:lnSpc>
            </a:pPr>
            <a:r>
              <a:rPr lang="en-US" sz="4449">
                <a:solidFill>
                  <a:srgbClr val="000000"/>
                </a:solidFill>
                <a:latin typeface="Abril Fatface"/>
              </a:rPr>
              <a:t>COST SAVING PROGRAM</a:t>
            </a:r>
          </a:p>
        </p:txBody>
      </p:sp>
      <p:grpSp>
        <p:nvGrpSpPr>
          <p:cNvPr id="12" name="Group 12"/>
          <p:cNvGrpSpPr/>
          <p:nvPr/>
        </p:nvGrpSpPr>
        <p:grpSpPr>
          <a:xfrm>
            <a:off x="0" y="4973151"/>
            <a:ext cx="7628550" cy="5280729"/>
            <a:chOff x="0" y="0"/>
            <a:chExt cx="2009165" cy="1390809"/>
          </a:xfrm>
        </p:grpSpPr>
        <p:sp>
          <p:nvSpPr>
            <p:cNvPr id="13" name="Freeform 13"/>
            <p:cNvSpPr/>
            <p:nvPr/>
          </p:nvSpPr>
          <p:spPr>
            <a:xfrm>
              <a:off x="0" y="0"/>
              <a:ext cx="2009165" cy="1390809"/>
            </a:xfrm>
            <a:custGeom>
              <a:avLst/>
              <a:gdLst/>
              <a:ahLst/>
              <a:cxnLst/>
              <a:rect l="l" t="t" r="r" b="b"/>
              <a:pathLst>
                <a:path w="2009165" h="1390809">
                  <a:moveTo>
                    <a:pt x="0" y="0"/>
                  </a:moveTo>
                  <a:lnTo>
                    <a:pt x="2009165" y="0"/>
                  </a:lnTo>
                  <a:lnTo>
                    <a:pt x="2009165" y="1390809"/>
                  </a:lnTo>
                  <a:lnTo>
                    <a:pt x="0" y="1390809"/>
                  </a:lnTo>
                  <a:close/>
                </a:path>
              </a:pathLst>
            </a:custGeom>
            <a:solidFill>
              <a:srgbClr val="F5F2E3"/>
            </a:solidFill>
          </p:spPr>
          <p:txBody>
            <a:bodyPr/>
            <a:lstStyle/>
            <a:p>
              <a:pPr algn="ctr"/>
              <a:r>
                <a:rPr lang="en-MY" b="1" i="0" u="none" strike="noStrike" dirty="0">
                  <a:solidFill>
                    <a:srgbClr val="000000"/>
                  </a:solidFill>
                  <a:effectLst/>
                  <a:latin typeface="YAD7QhG2T6o 0"/>
                </a:rPr>
                <a:t>PENGIRAAN KOS KAUNSELING</a:t>
              </a:r>
            </a:p>
            <a:p>
              <a:endParaRPr lang="en-MY" dirty="0">
                <a:solidFill>
                  <a:srgbClr val="000000"/>
                </a:solidFill>
                <a:effectLst/>
                <a:latin typeface="YAD7QhG2T6o 0"/>
              </a:endParaRPr>
            </a:p>
            <a:p>
              <a:r>
                <a:rPr lang="en-MY" b="1" i="0" u="none" strike="noStrike" dirty="0">
                  <a:solidFill>
                    <a:srgbClr val="000000"/>
                  </a:solidFill>
                  <a:effectLst/>
                  <a:latin typeface="YAD7QhG2T6o 0"/>
                </a:rPr>
                <a:t>1) Program </a:t>
              </a:r>
              <a:r>
                <a:rPr lang="en-MY" b="1" i="0" u="none" strike="noStrike" dirty="0" err="1">
                  <a:solidFill>
                    <a:srgbClr val="000000"/>
                  </a:solidFill>
                  <a:effectLst/>
                  <a:latin typeface="YAD7QhG2T6o 0"/>
                </a:rPr>
                <a:t>Intervensi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Pegawai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Prestasi</a:t>
              </a:r>
              <a:r>
                <a:rPr lang="en-MY" b="1" i="0" u="none" strike="noStrike" dirty="0">
                  <a:solidFill>
                    <a:srgbClr val="000000"/>
                  </a:solidFill>
                  <a:effectLst/>
                  <a:latin typeface="YAD7QhG2T6o 0"/>
                </a:rPr>
                <a:t> </a:t>
              </a:r>
              <a:endParaRPr lang="en-MY" dirty="0">
                <a:solidFill>
                  <a:srgbClr val="000000"/>
                </a:solidFill>
                <a:effectLst/>
                <a:latin typeface="YAD7QhG2T6o 0"/>
              </a:endParaRPr>
            </a:p>
            <a:p>
              <a:r>
                <a:rPr lang="en-MY" b="1" i="0" u="none" strike="noStrike" dirty="0" err="1">
                  <a:solidFill>
                    <a:srgbClr val="000000"/>
                  </a:solidFill>
                  <a:effectLst/>
                  <a:latin typeface="YAD7QhG2T6o 0"/>
                </a:rPr>
                <a:t>Rendah</a:t>
              </a:r>
              <a:r>
                <a:rPr lang="en-MY" b="1" i="0" u="none" strike="noStrike" dirty="0">
                  <a:solidFill>
                    <a:srgbClr val="000000"/>
                  </a:solidFill>
                  <a:effectLst/>
                  <a:latin typeface="YAD7QhG2T6o 0"/>
                </a:rPr>
                <a:t> 2022 = RM1,650</a:t>
              </a:r>
              <a:endParaRPr lang="en-MY" dirty="0">
                <a:solidFill>
                  <a:srgbClr val="000000"/>
                </a:solidFill>
                <a:effectLst/>
                <a:latin typeface="YAD7QhG2T6o 0"/>
              </a:endParaRPr>
            </a:p>
            <a:p>
              <a:r>
                <a:rPr lang="en-MY" b="0" i="0" u="none" strike="noStrike" dirty="0">
                  <a:solidFill>
                    <a:srgbClr val="000000"/>
                  </a:solidFill>
                  <a:effectLst/>
                  <a:latin typeface="YAD7QhG2T6o 0"/>
                </a:rPr>
                <a:t>2</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Pengurusan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Prestasi</a:t>
              </a:r>
              <a:r>
                <a:rPr lang="en-MY" b="1" i="0" u="none" strike="noStrike" dirty="0">
                  <a:solidFill>
                    <a:srgbClr val="000000"/>
                  </a:solidFill>
                  <a:effectLst/>
                  <a:latin typeface="YAD7QhG2T6o 0"/>
                </a:rPr>
                <a:t> = RM500</a:t>
              </a:r>
              <a:endParaRPr lang="en-MY" dirty="0">
                <a:solidFill>
                  <a:srgbClr val="000000"/>
                </a:solidFill>
                <a:effectLst/>
                <a:latin typeface="YAD7QhG2T6o 0"/>
              </a:endParaRPr>
            </a:p>
            <a:p>
              <a:r>
                <a:rPr lang="en-MY" b="1" i="0" u="none" strike="noStrike" dirty="0">
                  <a:solidFill>
                    <a:srgbClr val="000000"/>
                  </a:solidFill>
                  <a:effectLst/>
                  <a:latin typeface="YAD7QhG2T6o 0"/>
                </a:rPr>
                <a:t>3)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Kembara</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Rohani</a:t>
              </a:r>
              <a:r>
                <a:rPr lang="en-MY" b="1" i="0" u="none" strike="noStrike" dirty="0">
                  <a:solidFill>
                    <a:srgbClr val="000000"/>
                  </a:solidFill>
                  <a:effectLst/>
                  <a:latin typeface="YAD7QhG2T6o 0"/>
                </a:rPr>
                <a:t> 1 = RM11,680</a:t>
              </a:r>
              <a:endParaRPr lang="en-MY" dirty="0">
                <a:solidFill>
                  <a:srgbClr val="000000"/>
                </a:solidFill>
                <a:effectLst/>
                <a:latin typeface="YAD7QhG2T6o 0"/>
              </a:endParaRPr>
            </a:p>
            <a:p>
              <a:r>
                <a:rPr lang="en-MY" b="1" i="0" u="none" strike="noStrike" dirty="0">
                  <a:solidFill>
                    <a:srgbClr val="000000"/>
                  </a:solidFill>
                  <a:effectLst/>
                  <a:latin typeface="YAD7QhG2T6o 0"/>
                </a:rPr>
                <a:t>4)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Kembara</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Rohani</a:t>
              </a:r>
              <a:r>
                <a:rPr lang="en-MY" b="1" i="0" u="none" strike="noStrike" dirty="0">
                  <a:solidFill>
                    <a:srgbClr val="000000"/>
                  </a:solidFill>
                  <a:effectLst/>
                  <a:latin typeface="YAD7QhG2T6o 0"/>
                </a:rPr>
                <a:t> 2 = RM5,745</a:t>
              </a:r>
              <a:endParaRPr lang="en-MY" dirty="0">
                <a:solidFill>
                  <a:srgbClr val="000000"/>
                </a:solidFill>
                <a:effectLst/>
                <a:latin typeface="YAD7QhG2T6o 0"/>
              </a:endParaRPr>
            </a:p>
            <a:p>
              <a:r>
                <a:rPr lang="en-MY" b="1" i="0" u="none" strike="noStrike" dirty="0">
                  <a:solidFill>
                    <a:srgbClr val="000000"/>
                  </a:solidFill>
                  <a:effectLst/>
                  <a:latin typeface="YAD7QhG2T6o 0"/>
                </a:rPr>
                <a:t>5) </a:t>
              </a:r>
              <a:r>
                <a:rPr lang="en-MY" b="1" i="0" u="none" strike="noStrike" dirty="0" err="1">
                  <a:solidFill>
                    <a:srgbClr val="000000"/>
                  </a:solidFill>
                  <a:effectLst/>
                  <a:latin typeface="YAD7QhG2T6o 0"/>
                </a:rPr>
                <a:t>Jelajah</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 RM12,800</a:t>
              </a:r>
              <a:endParaRPr lang="en-MY" dirty="0">
                <a:solidFill>
                  <a:srgbClr val="000000"/>
                </a:solidFill>
                <a:effectLst/>
                <a:latin typeface="YAD7QhG2T6o 0"/>
              </a:endParaRPr>
            </a:p>
            <a:p>
              <a:r>
                <a:rPr lang="en-MY" b="1" i="0" u="none" strike="noStrike" dirty="0">
                  <a:solidFill>
                    <a:srgbClr val="000000"/>
                  </a:solidFill>
                  <a:effectLst/>
                  <a:latin typeface="YAD7QhG2T6o 0"/>
                </a:rPr>
                <a:t>6)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Komuniti</a:t>
              </a:r>
              <a:r>
                <a:rPr lang="en-MY" b="1" i="0" u="none" strike="noStrike" dirty="0">
                  <a:solidFill>
                    <a:srgbClr val="000000"/>
                  </a:solidFill>
                  <a:effectLst/>
                  <a:latin typeface="YAD7QhG2T6o 0"/>
                </a:rPr>
                <a:t> =RM12, 800</a:t>
              </a:r>
              <a:endParaRPr lang="en-MY" dirty="0">
                <a:solidFill>
                  <a:srgbClr val="000000"/>
                </a:solidFill>
                <a:effectLst/>
                <a:latin typeface="YAD7QhG2T6o 0"/>
              </a:endParaRPr>
            </a:p>
            <a:p>
              <a:r>
                <a:rPr lang="en-MY" b="1" i="0" u="none" strike="noStrike" dirty="0">
                  <a:solidFill>
                    <a:srgbClr val="000000"/>
                  </a:solidFill>
                  <a:effectLst/>
                  <a:latin typeface="YAD7QhG2T6o 0"/>
                </a:rPr>
                <a:t>7)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Konseptualisasi</a:t>
              </a:r>
              <a:r>
                <a:rPr lang="en-MY" b="1" i="0" u="none" strike="noStrike" dirty="0">
                  <a:solidFill>
                    <a:srgbClr val="000000"/>
                  </a:solidFill>
                  <a:effectLst/>
                  <a:latin typeface="YAD7QhG2T6o 0"/>
                </a:rPr>
                <a:t> Kes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MARA </a:t>
              </a:r>
              <a:endParaRPr lang="en-MY" dirty="0">
                <a:solidFill>
                  <a:srgbClr val="000000"/>
                </a:solidFill>
                <a:effectLst/>
                <a:latin typeface="YAD7QhG2T6o 0"/>
              </a:endParaRPr>
            </a:p>
            <a:p>
              <a:r>
                <a:rPr lang="en-MY" b="1" i="0" u="none" strike="noStrike" dirty="0">
                  <a:solidFill>
                    <a:srgbClr val="000000"/>
                  </a:solidFill>
                  <a:effectLst/>
                  <a:latin typeface="YAD7QhG2T6o 0"/>
                </a:rPr>
                <a:t>= RM 17,400.00</a:t>
              </a:r>
              <a:endParaRPr lang="en-MY" dirty="0">
                <a:solidFill>
                  <a:srgbClr val="000000"/>
                </a:solidFill>
                <a:effectLst/>
                <a:latin typeface="YAD7QhG2T6o 0"/>
              </a:endParaRPr>
            </a:p>
            <a:p>
              <a:r>
                <a:rPr lang="en-MY" b="1" i="0" u="none" strike="noStrike" dirty="0">
                  <a:solidFill>
                    <a:srgbClr val="000000"/>
                  </a:solidFill>
                  <a:effectLst/>
                  <a:latin typeface="YAD7QhG2T6o 0"/>
                </a:rPr>
                <a:t>8)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Peningkatan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Kompetensi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dalam</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teori</a:t>
              </a:r>
              <a:r>
                <a:rPr lang="en-MY" b="1" i="0" u="none" strike="noStrike" dirty="0">
                  <a:solidFill>
                    <a:srgbClr val="000000"/>
                  </a:solidFill>
                  <a:effectLst/>
                  <a:latin typeface="YAD7QhG2T6o 0"/>
                </a:rPr>
                <a:t> </a:t>
              </a:r>
              <a:endParaRPr lang="en-MY" dirty="0">
                <a:solidFill>
                  <a:srgbClr val="000000"/>
                </a:solidFill>
                <a:effectLst/>
                <a:latin typeface="YAD7QhG2T6o 0"/>
              </a:endParaRPr>
            </a:p>
            <a:p>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solution focused brief </a:t>
              </a:r>
              <a:r>
                <a:rPr lang="en-MY" b="1" i="0" u="none" strike="noStrike" dirty="0" err="1">
                  <a:solidFill>
                    <a:srgbClr val="000000"/>
                  </a:solidFill>
                  <a:effectLst/>
                  <a:latin typeface="YAD7QhG2T6o 0"/>
                </a:rPr>
                <a:t>theraphy</a:t>
              </a:r>
              <a:r>
                <a:rPr lang="en-MY" b="1" i="0" u="none" strike="noStrike" dirty="0">
                  <a:solidFill>
                    <a:srgbClr val="000000"/>
                  </a:solidFill>
                  <a:effectLst/>
                  <a:latin typeface="YAD7QhG2T6o 0"/>
                </a:rPr>
                <a:t> = RM 12,800.00</a:t>
              </a:r>
              <a:endParaRPr lang="en-MY" dirty="0">
                <a:solidFill>
                  <a:srgbClr val="000000"/>
                </a:solidFill>
                <a:effectLst/>
                <a:latin typeface="YAD7QhG2T6o 0"/>
              </a:endParaRPr>
            </a:p>
            <a:p>
              <a:r>
                <a:rPr lang="en-MY" b="1" i="0" u="none" strike="noStrike" dirty="0">
                  <a:solidFill>
                    <a:srgbClr val="000000"/>
                  </a:solidFill>
                  <a:effectLst/>
                  <a:latin typeface="YAD7QhG2T6o 0"/>
                </a:rPr>
                <a:t>9)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strategi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motivational interviewing </a:t>
              </a:r>
              <a:endParaRPr lang="en-MY" dirty="0">
                <a:solidFill>
                  <a:srgbClr val="000000"/>
                </a:solidFill>
                <a:effectLst/>
                <a:latin typeface="YAD7QhG2T6o 0"/>
              </a:endParaRPr>
            </a:p>
            <a:p>
              <a:r>
                <a:rPr lang="en-MY" b="1" i="0" u="none" strike="noStrike" dirty="0" err="1">
                  <a:solidFill>
                    <a:srgbClr val="000000"/>
                  </a:solidFill>
                  <a:effectLst/>
                  <a:latin typeface="YAD7QhG2T6o 0"/>
                </a:rPr>
                <a:t>untuk</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KKTM, MIJI, IKM = RM 15,950.00</a:t>
              </a:r>
            </a:p>
            <a:p>
              <a:endParaRPr lang="en-MY" b="1" dirty="0">
                <a:solidFill>
                  <a:srgbClr val="000000"/>
                </a:solidFill>
                <a:latin typeface="YAD7QhG2T6o 0"/>
              </a:endParaRPr>
            </a:p>
            <a:p>
              <a:endParaRPr lang="en-MY" dirty="0">
                <a:solidFill>
                  <a:srgbClr val="000000"/>
                </a:solidFill>
                <a:effectLst/>
                <a:latin typeface="YAD7QhG2T6o 0"/>
              </a:endParaRPr>
            </a:p>
            <a:p>
              <a:pPr algn="ctr"/>
              <a:r>
                <a:rPr lang="en-MY" b="1" i="0" u="none" strike="noStrike" dirty="0">
                  <a:solidFill>
                    <a:srgbClr val="000000"/>
                  </a:solidFill>
                  <a:effectLst/>
                  <a:latin typeface="YAD7QhG2T6o 0"/>
                </a:rPr>
                <a:t>JUMLAH KESELURUHAN : RM 247,925.00</a:t>
              </a:r>
              <a:endParaRPr lang="en-MY" dirty="0">
                <a:solidFill>
                  <a:srgbClr val="FFFFFF"/>
                </a:solidFill>
                <a:effectLst/>
                <a:latin typeface="YAD7QhG2T6o 0"/>
              </a:endParaRPr>
            </a:p>
            <a:p>
              <a:endParaRPr lang="en-MY" dirty="0"/>
            </a:p>
          </p:txBody>
        </p:sp>
        <p:sp>
          <p:nvSpPr>
            <p:cNvPr id="14" name="TextBox 14"/>
            <p:cNvSpPr txBox="1"/>
            <p:nvPr/>
          </p:nvSpPr>
          <p:spPr>
            <a:xfrm>
              <a:off x="0" y="0"/>
              <a:ext cx="812800" cy="812800"/>
            </a:xfrm>
            <a:prstGeom prst="rect">
              <a:avLst/>
            </a:prstGeom>
          </p:spPr>
          <p:txBody>
            <a:bodyPr lIns="50800" tIns="50800" rIns="50800" bIns="50800" rtlCol="0" anchor="ctr"/>
            <a:lstStyle/>
            <a:p>
              <a:pPr>
                <a:lnSpc>
                  <a:spcPts val="2160"/>
                </a:lnSpc>
              </a:pPr>
              <a:r>
                <a:rPr lang="en-US" sz="1800" spc="-70" dirty="0">
                  <a:solidFill>
                    <a:srgbClr val="000000"/>
                  </a:solidFill>
                  <a:latin typeface="Open Sans Bold"/>
                </a:rPr>
                <a:t> </a:t>
              </a:r>
            </a:p>
            <a:p>
              <a:pPr algn="ctr">
                <a:lnSpc>
                  <a:spcPts val="2160"/>
                </a:lnSpc>
              </a:pPr>
              <a:endParaRPr lang="en-US" sz="1800" spc="-70" dirty="0">
                <a:solidFill>
                  <a:srgbClr val="000000"/>
                </a:solidFill>
                <a:latin typeface="Open Sans Bold"/>
              </a:endParaRPr>
            </a:p>
            <a:p>
              <a:pPr algn="ctr">
                <a:lnSpc>
                  <a:spcPts val="2160"/>
                </a:lnSpc>
              </a:pPr>
              <a:endParaRPr lang="en-US" sz="1800" spc="-70" dirty="0">
                <a:solidFill>
                  <a:srgbClr val="000000"/>
                </a:solidFill>
                <a:latin typeface="Open Sans Bold"/>
              </a:endParaRPr>
            </a:p>
          </p:txBody>
        </p:sp>
      </p:grpSp>
      <p:graphicFrame>
        <p:nvGraphicFramePr>
          <p:cNvPr id="15" name="Table 15"/>
          <p:cNvGraphicFramePr>
            <a:graphicFrameLocks noGrp="1"/>
          </p:cNvGraphicFramePr>
          <p:nvPr/>
        </p:nvGraphicFramePr>
        <p:xfrm>
          <a:off x="5879831" y="1364969"/>
          <a:ext cx="7460637" cy="4586744"/>
        </p:xfrm>
        <a:graphic>
          <a:graphicData uri="http://schemas.openxmlformats.org/drawingml/2006/table">
            <a:tbl>
              <a:tblPr/>
              <a:tblGrid>
                <a:gridCol w="3083747">
                  <a:extLst>
                    <a:ext uri="{9D8B030D-6E8A-4147-A177-3AD203B41FA5}">
                      <a16:colId xmlns:a16="http://schemas.microsoft.com/office/drawing/2014/main" val="20000"/>
                    </a:ext>
                  </a:extLst>
                </a:gridCol>
                <a:gridCol w="2188445">
                  <a:extLst>
                    <a:ext uri="{9D8B030D-6E8A-4147-A177-3AD203B41FA5}">
                      <a16:colId xmlns:a16="http://schemas.microsoft.com/office/drawing/2014/main" val="20001"/>
                    </a:ext>
                  </a:extLst>
                </a:gridCol>
                <a:gridCol w="2188445">
                  <a:extLst>
                    <a:ext uri="{9D8B030D-6E8A-4147-A177-3AD203B41FA5}">
                      <a16:colId xmlns:a16="http://schemas.microsoft.com/office/drawing/2014/main" val="20002"/>
                    </a:ext>
                  </a:extLst>
                </a:gridCol>
              </a:tblGrid>
              <a:tr h="1018107">
                <a:tc>
                  <a:txBody>
                    <a:bodyPr/>
                    <a:lstStyle/>
                    <a:p>
                      <a:pPr algn="ctr">
                        <a:lnSpc>
                          <a:spcPts val="2660"/>
                        </a:lnSpc>
                        <a:defRPr/>
                      </a:pPr>
                      <a:r>
                        <a:rPr lang="en-US" sz="1900">
                          <a:solidFill>
                            <a:srgbClr val="FAFAFA"/>
                          </a:solidFill>
                          <a:latin typeface="Open Sans Bold"/>
                        </a:rPr>
                        <a:t>ITEM</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2060"/>
                    </a:solidFill>
                  </a:tcPr>
                </a:tc>
                <a:tc>
                  <a:txBody>
                    <a:bodyPr/>
                    <a:lstStyle/>
                    <a:p>
                      <a:pPr algn="ctr">
                        <a:lnSpc>
                          <a:spcPts val="2240"/>
                        </a:lnSpc>
                        <a:defRPr/>
                      </a:pPr>
                      <a:r>
                        <a:rPr lang="en-US" sz="1600">
                          <a:solidFill>
                            <a:srgbClr val="FAFAFA"/>
                          </a:solidFill>
                          <a:latin typeface="Open Sans Bold"/>
                        </a:rPr>
                        <a:t>PROGRAM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2060"/>
                    </a:solidFill>
                  </a:tcPr>
                </a:tc>
                <a:tc>
                  <a:txBody>
                    <a:bodyPr/>
                    <a:lstStyle/>
                    <a:p>
                      <a:pPr algn="ctr">
                        <a:lnSpc>
                          <a:spcPts val="2240"/>
                        </a:lnSpc>
                        <a:defRPr/>
                      </a:pPr>
                      <a:r>
                        <a:rPr lang="en-US" sz="1600">
                          <a:solidFill>
                            <a:srgbClr val="FAFAFA"/>
                          </a:solidFill>
                          <a:latin typeface="Open Sans Bold"/>
                        </a:rPr>
                        <a:t>BIBLIOTHERAPY PROGRAM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812064">
                <a:tc>
                  <a:txBody>
                    <a:bodyPr/>
                    <a:lstStyle/>
                    <a:p>
                      <a:pPr algn="ctr">
                        <a:lnSpc>
                          <a:spcPts val="2660"/>
                        </a:lnSpc>
                        <a:defRPr/>
                      </a:pPr>
                      <a:r>
                        <a:rPr lang="en-US" sz="1900">
                          <a:solidFill>
                            <a:srgbClr val="FFFFFF"/>
                          </a:solidFill>
                          <a:latin typeface="Open Sans"/>
                        </a:rPr>
                        <a:t>PROGRAM COST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70C0"/>
                    </a:solidFill>
                  </a:tcPr>
                </a:tc>
                <a:tc>
                  <a:txBody>
                    <a:bodyPr/>
                    <a:lstStyle/>
                    <a:p>
                      <a:pPr algn="ctr">
                        <a:lnSpc>
                          <a:spcPts val="2660"/>
                        </a:lnSpc>
                        <a:defRPr/>
                      </a:pPr>
                      <a:r>
                        <a:rPr lang="en-US" sz="1900">
                          <a:solidFill>
                            <a:srgbClr val="FFFFFF"/>
                          </a:solidFill>
                          <a:latin typeface="Open Sans"/>
                        </a:rPr>
                        <a:t>RM83,255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70C0"/>
                    </a:solidFill>
                  </a:tcPr>
                </a:tc>
                <a:tc>
                  <a:txBody>
                    <a:bodyPr/>
                    <a:lstStyle/>
                    <a:p>
                      <a:pPr algn="ctr">
                        <a:lnSpc>
                          <a:spcPts val="2660"/>
                        </a:lnSpc>
                        <a:defRPr/>
                      </a:pPr>
                      <a:r>
                        <a:rPr lang="en-US" sz="1900">
                          <a:solidFill>
                            <a:srgbClr val="FFFFFF"/>
                          </a:solidFill>
                          <a:latin typeface="Open Sans"/>
                        </a:rPr>
                        <a:t>RM19,000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1"/>
                  </a:ext>
                </a:extLst>
              </a:tr>
              <a:tr h="806802">
                <a:tc>
                  <a:txBody>
                    <a:bodyPr/>
                    <a:lstStyle/>
                    <a:p>
                      <a:pPr algn="ctr">
                        <a:lnSpc>
                          <a:spcPts val="2660"/>
                        </a:lnSpc>
                        <a:defRPr/>
                      </a:pPr>
                      <a:r>
                        <a:rPr lang="en-US" sz="1900">
                          <a:solidFill>
                            <a:srgbClr val="FFFFFF"/>
                          </a:solidFill>
                          <a:latin typeface="Open Sans"/>
                        </a:rPr>
                        <a:t>TOTAL TIME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1A0D7"/>
                    </a:solidFill>
                  </a:tcPr>
                </a:tc>
                <a:tc>
                  <a:txBody>
                    <a:bodyPr/>
                    <a:lstStyle/>
                    <a:p>
                      <a:pPr algn="ctr">
                        <a:lnSpc>
                          <a:spcPts val="2660"/>
                        </a:lnSpc>
                        <a:defRPr/>
                      </a:pPr>
                      <a:r>
                        <a:rPr lang="en-US" sz="1900">
                          <a:solidFill>
                            <a:srgbClr val="FFFFFF"/>
                          </a:solidFill>
                          <a:latin typeface="Open Sans"/>
                        </a:rPr>
                        <a:t>12 Months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1A0D7"/>
                    </a:solidFill>
                  </a:tcPr>
                </a:tc>
                <a:tc>
                  <a:txBody>
                    <a:bodyPr/>
                    <a:lstStyle/>
                    <a:p>
                      <a:pPr algn="ctr">
                        <a:lnSpc>
                          <a:spcPts val="2660"/>
                        </a:lnSpc>
                        <a:defRPr/>
                      </a:pPr>
                      <a:r>
                        <a:rPr lang="en-US" sz="1900">
                          <a:solidFill>
                            <a:srgbClr val="FFFFFF"/>
                          </a:solidFill>
                          <a:latin typeface="Open Sans"/>
                        </a:rPr>
                        <a:t>3 Months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1A0D7"/>
                    </a:solidFill>
                  </a:tcPr>
                </a:tc>
                <a:extLst>
                  <a:ext uri="{0D108BD9-81ED-4DB2-BD59-A6C34878D82A}">
                    <a16:rowId xmlns:a16="http://schemas.microsoft.com/office/drawing/2014/main" val="10002"/>
                  </a:ext>
                </a:extLst>
              </a:tr>
              <a:tr h="806802">
                <a:tc>
                  <a:txBody>
                    <a:bodyPr/>
                    <a:lstStyle/>
                    <a:p>
                      <a:pPr algn="ctr">
                        <a:lnSpc>
                          <a:spcPts val="2660"/>
                        </a:lnSpc>
                        <a:defRPr/>
                      </a:pPr>
                      <a:r>
                        <a:rPr lang="en-US" sz="1900">
                          <a:solidFill>
                            <a:srgbClr val="000000"/>
                          </a:solidFill>
                          <a:latin typeface="Open Sans"/>
                        </a:rPr>
                        <a:t>TOTAL PARTICIPANT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8D4EF"/>
                    </a:solidFill>
                  </a:tcPr>
                </a:tc>
                <a:tc>
                  <a:txBody>
                    <a:bodyPr/>
                    <a:lstStyle/>
                    <a:p>
                      <a:pPr algn="ctr">
                        <a:lnSpc>
                          <a:spcPts val="2660"/>
                        </a:lnSpc>
                        <a:defRPr/>
                      </a:pPr>
                      <a:r>
                        <a:rPr lang="en-US" sz="1900">
                          <a:solidFill>
                            <a:srgbClr val="000000"/>
                          </a:solidFill>
                          <a:latin typeface="Open Sans"/>
                        </a:rPr>
                        <a:t>522 persons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8D4EF"/>
                    </a:solidFill>
                  </a:tcPr>
                </a:tc>
                <a:tc>
                  <a:txBody>
                    <a:bodyPr/>
                    <a:lstStyle/>
                    <a:p>
                      <a:pPr algn="ctr">
                        <a:lnSpc>
                          <a:spcPts val="2660"/>
                        </a:lnSpc>
                        <a:defRPr/>
                      </a:pPr>
                      <a:r>
                        <a:rPr lang="en-US" sz="1900">
                          <a:solidFill>
                            <a:srgbClr val="000000"/>
                          </a:solidFill>
                          <a:latin typeface="Open Sans"/>
                        </a:rPr>
                        <a:t>312 Persons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8D4EF"/>
                    </a:solidFill>
                  </a:tcPr>
                </a:tc>
                <a:extLst>
                  <a:ext uri="{0D108BD9-81ED-4DB2-BD59-A6C34878D82A}">
                    <a16:rowId xmlns:a16="http://schemas.microsoft.com/office/drawing/2014/main" val="10003"/>
                  </a:ext>
                </a:extLst>
              </a:tr>
              <a:tr h="1142969">
                <a:tc>
                  <a:txBody>
                    <a:bodyPr/>
                    <a:lstStyle/>
                    <a:p>
                      <a:pPr algn="ctr">
                        <a:lnSpc>
                          <a:spcPts val="2660"/>
                        </a:lnSpc>
                        <a:defRPr/>
                      </a:pPr>
                      <a:r>
                        <a:rPr lang="en-US" sz="1900">
                          <a:solidFill>
                            <a:srgbClr val="000000"/>
                          </a:solidFill>
                          <a:latin typeface="Open Sans"/>
                        </a:rPr>
                        <a:t>TOTAL</a:t>
                      </a:r>
                      <a:endParaRPr lang="en-US" sz="1100"/>
                    </a:p>
                    <a:p>
                      <a:pPr algn="ctr">
                        <a:lnSpc>
                          <a:spcPts val="2660"/>
                        </a:lnSpc>
                      </a:pPr>
                      <a:r>
                        <a:rPr lang="en-US" sz="1900">
                          <a:solidFill>
                            <a:srgbClr val="000000"/>
                          </a:solidFill>
                          <a:latin typeface="Open Sans"/>
                        </a:rPr>
                        <a:t>PERSON INCHARGE</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5CEDE"/>
                    </a:solidFill>
                  </a:tcPr>
                </a:tc>
                <a:tc>
                  <a:txBody>
                    <a:bodyPr/>
                    <a:lstStyle/>
                    <a:p>
                      <a:pPr algn="ctr">
                        <a:lnSpc>
                          <a:spcPts val="2660"/>
                        </a:lnSpc>
                        <a:defRPr/>
                      </a:pPr>
                      <a:r>
                        <a:rPr lang="en-US" sz="1900">
                          <a:solidFill>
                            <a:srgbClr val="000000"/>
                          </a:solidFill>
                          <a:latin typeface="Open Sans"/>
                        </a:rPr>
                        <a:t>4 persons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5CEDE"/>
                    </a:solidFill>
                  </a:tcPr>
                </a:tc>
                <a:tc>
                  <a:txBody>
                    <a:bodyPr/>
                    <a:lstStyle/>
                    <a:p>
                      <a:pPr algn="ctr">
                        <a:lnSpc>
                          <a:spcPts val="2660"/>
                        </a:lnSpc>
                        <a:defRPr/>
                      </a:pPr>
                      <a:r>
                        <a:rPr lang="en-US" sz="1900">
                          <a:solidFill>
                            <a:srgbClr val="000000"/>
                          </a:solidFill>
                          <a:latin typeface="Open Sans"/>
                        </a:rPr>
                        <a:t>4 persons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5CEDE"/>
                    </a:solidFill>
                  </a:tcPr>
                </a:tc>
                <a:extLst>
                  <a:ext uri="{0D108BD9-81ED-4DB2-BD59-A6C34878D82A}">
                    <a16:rowId xmlns:a16="http://schemas.microsoft.com/office/drawing/2014/main" val="10004"/>
                  </a:ext>
                </a:extLst>
              </a:tr>
            </a:tbl>
          </a:graphicData>
        </a:graphic>
      </p:graphicFrame>
      <p:grpSp>
        <p:nvGrpSpPr>
          <p:cNvPr id="16" name="Group 16"/>
          <p:cNvGrpSpPr/>
          <p:nvPr/>
        </p:nvGrpSpPr>
        <p:grpSpPr>
          <a:xfrm rot="-527470">
            <a:off x="-785044" y="738994"/>
            <a:ext cx="5748449" cy="4173988"/>
            <a:chOff x="0" y="0"/>
            <a:chExt cx="7664598" cy="5565317"/>
          </a:xfrm>
        </p:grpSpPr>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5590" y="0"/>
              <a:ext cx="5693419" cy="5565317"/>
            </a:xfrm>
            <a:prstGeom prst="rect">
              <a:avLst/>
            </a:prstGeom>
          </p:spPr>
        </p:pic>
        <p:sp>
          <p:nvSpPr>
            <p:cNvPr id="18" name="TextBox 18"/>
            <p:cNvSpPr txBox="1"/>
            <p:nvPr/>
          </p:nvSpPr>
          <p:spPr>
            <a:xfrm>
              <a:off x="827385" y="1928662"/>
              <a:ext cx="6289037" cy="1019294"/>
            </a:xfrm>
            <a:prstGeom prst="rect">
              <a:avLst/>
            </a:prstGeom>
          </p:spPr>
          <p:txBody>
            <a:bodyPr lIns="0" tIns="0" rIns="0" bIns="0" rtlCol="0" anchor="t">
              <a:spAutoFit/>
            </a:bodyPr>
            <a:lstStyle/>
            <a:p>
              <a:pPr algn="ctr">
                <a:lnSpc>
                  <a:spcPts val="3121"/>
                </a:lnSpc>
              </a:pPr>
              <a:r>
                <a:rPr lang="en-US" sz="2229">
                  <a:solidFill>
                    <a:srgbClr val="002060"/>
                  </a:solidFill>
                  <a:latin typeface="Abril Fatface"/>
                </a:rPr>
                <a:t>COUNSELING COST </a:t>
              </a:r>
            </a:p>
            <a:p>
              <a:pPr algn="ctr">
                <a:lnSpc>
                  <a:spcPts val="3121"/>
                </a:lnSpc>
              </a:pPr>
              <a:r>
                <a:rPr lang="en-US" sz="2229">
                  <a:solidFill>
                    <a:srgbClr val="002060"/>
                  </a:solidFill>
                  <a:latin typeface="Abril Fatface"/>
                </a:rPr>
                <a:t>PROGRAM</a:t>
              </a:r>
            </a:p>
          </p:txBody>
        </p:sp>
        <p:sp>
          <p:nvSpPr>
            <p:cNvPr id="19" name="TextBox 19"/>
            <p:cNvSpPr txBox="1"/>
            <p:nvPr/>
          </p:nvSpPr>
          <p:spPr>
            <a:xfrm>
              <a:off x="0" y="3078324"/>
              <a:ext cx="7664598" cy="724639"/>
            </a:xfrm>
            <a:prstGeom prst="rect">
              <a:avLst/>
            </a:prstGeom>
          </p:spPr>
          <p:txBody>
            <a:bodyPr lIns="0" tIns="0" rIns="0" bIns="0" rtlCol="0" anchor="t">
              <a:spAutoFit/>
            </a:bodyPr>
            <a:lstStyle/>
            <a:p>
              <a:pPr algn="ctr">
                <a:lnSpc>
                  <a:spcPts val="4652"/>
                </a:lnSpc>
              </a:pPr>
              <a:r>
                <a:rPr lang="en-US" sz="3323">
                  <a:solidFill>
                    <a:srgbClr val="FF0000"/>
                  </a:solidFill>
                  <a:latin typeface="Abril Fatface"/>
                </a:rPr>
                <a:t>RM 90,170</a:t>
              </a:r>
            </a:p>
          </p:txBody>
        </p:sp>
      </p:grpSp>
      <p:pic>
        <p:nvPicPr>
          <p:cNvPr id="20" name="Picture 20"/>
          <p:cNvPicPr>
            <a:picLocks noChangeAspect="1"/>
          </p:cNvPicPr>
          <p:nvPr/>
        </p:nvPicPr>
        <p:blipFill>
          <a:blip r:embed="rId8"/>
          <a:srcRect/>
          <a:stretch>
            <a:fillRect/>
          </a:stretch>
        </p:blipFill>
        <p:spPr>
          <a:xfrm>
            <a:off x="16143663" y="3427132"/>
            <a:ext cx="1446349" cy="2829044"/>
          </a:xfrm>
          <a:prstGeom prst="rect">
            <a:avLst/>
          </a:prstGeom>
        </p:spPr>
      </p:pic>
      <p:pic>
        <p:nvPicPr>
          <p:cNvPr id="21" name="Picture 21"/>
          <p:cNvPicPr>
            <a:picLocks noChangeAspect="1"/>
          </p:cNvPicPr>
          <p:nvPr/>
        </p:nvPicPr>
        <p:blipFill>
          <a:blip r:embed="rId9"/>
          <a:srcRect/>
          <a:stretch>
            <a:fillRect/>
          </a:stretch>
        </p:blipFill>
        <p:spPr>
          <a:xfrm>
            <a:off x="13083340" y="3816116"/>
            <a:ext cx="3305813" cy="2314069"/>
          </a:xfrm>
          <a:prstGeom prst="rect">
            <a:avLst/>
          </a:prstGeom>
        </p:spPr>
      </p:pic>
      <p:sp>
        <p:nvSpPr>
          <p:cNvPr id="22" name="TextBox 22"/>
          <p:cNvSpPr txBox="1"/>
          <p:nvPr/>
        </p:nvSpPr>
        <p:spPr>
          <a:xfrm>
            <a:off x="13471547" y="3174645"/>
            <a:ext cx="3395290" cy="447823"/>
          </a:xfrm>
          <a:prstGeom prst="rect">
            <a:avLst/>
          </a:prstGeom>
        </p:spPr>
        <p:txBody>
          <a:bodyPr lIns="0" tIns="0" rIns="0" bIns="0" rtlCol="0" anchor="t">
            <a:spAutoFit/>
          </a:bodyPr>
          <a:lstStyle/>
          <a:p>
            <a:pPr>
              <a:lnSpc>
                <a:spcPts val="3666"/>
              </a:lnSpc>
            </a:pPr>
            <a:r>
              <a:rPr lang="en-US" sz="2619">
                <a:solidFill>
                  <a:srgbClr val="000000"/>
                </a:solidFill>
                <a:latin typeface="Canva Sans 1 Bold"/>
              </a:rPr>
              <a:t>Great Saving with :-</a:t>
            </a:r>
          </a:p>
        </p:txBody>
      </p:sp>
      <p:sp>
        <p:nvSpPr>
          <p:cNvPr id="23" name="TextBox 23"/>
          <p:cNvSpPr txBox="1"/>
          <p:nvPr/>
        </p:nvSpPr>
        <p:spPr>
          <a:xfrm>
            <a:off x="8462966" y="7870690"/>
            <a:ext cx="3015080" cy="1532577"/>
          </a:xfrm>
          <a:prstGeom prst="rect">
            <a:avLst/>
          </a:prstGeom>
        </p:spPr>
        <p:txBody>
          <a:bodyPr lIns="0" tIns="0" rIns="0" bIns="0" rtlCol="0" anchor="t">
            <a:spAutoFit/>
          </a:bodyPr>
          <a:lstStyle/>
          <a:p>
            <a:pPr algn="ctr">
              <a:lnSpc>
                <a:spcPts val="5685"/>
              </a:lnSpc>
            </a:pPr>
            <a:r>
              <a:rPr lang="en-US" sz="7106" dirty="0">
                <a:solidFill>
                  <a:srgbClr val="0000FF"/>
                </a:solidFill>
                <a:latin typeface="Bangers Bold"/>
              </a:rPr>
              <a:t>COST  SAVING</a:t>
            </a:r>
            <a:endParaRPr lang="en-US" sz="7106" dirty="0">
              <a:solidFill>
                <a:srgbClr val="92D050"/>
              </a:solidFill>
              <a:latin typeface="Bangers Bold"/>
            </a:endParaRPr>
          </a:p>
        </p:txBody>
      </p:sp>
      <p:sp>
        <p:nvSpPr>
          <p:cNvPr id="24" name="TextBox 24"/>
          <p:cNvSpPr txBox="1"/>
          <p:nvPr/>
        </p:nvSpPr>
        <p:spPr>
          <a:xfrm>
            <a:off x="3190911" y="735330"/>
            <a:ext cx="10900618" cy="529590"/>
          </a:xfrm>
          <a:prstGeom prst="rect">
            <a:avLst/>
          </a:prstGeom>
        </p:spPr>
        <p:txBody>
          <a:bodyPr lIns="0" tIns="0" rIns="0" bIns="0" rtlCol="0" anchor="t">
            <a:spAutoFit/>
          </a:bodyPr>
          <a:lstStyle/>
          <a:p>
            <a:pPr algn="ctr">
              <a:lnSpc>
                <a:spcPts val="4409"/>
              </a:lnSpc>
            </a:pPr>
            <a:r>
              <a:rPr lang="en-US" sz="3150">
                <a:solidFill>
                  <a:srgbClr val="000000"/>
                </a:solidFill>
                <a:latin typeface="Abril Fatface"/>
              </a:rPr>
              <a:t>COUNSELING TRAINING AND BIBLIOTHERAPY PROGRAM</a:t>
            </a:r>
          </a:p>
        </p:txBody>
      </p:sp>
      <p:pic>
        <p:nvPicPr>
          <p:cNvPr id="25" name="Picture 25"/>
          <p:cNvPicPr>
            <a:picLocks noChangeAspect="1"/>
          </p:cNvPicPr>
          <p:nvPr/>
        </p:nvPicPr>
        <p:blipFill>
          <a:blip r:embed="rId10"/>
          <a:srcRect/>
          <a:stretch>
            <a:fillRect/>
          </a:stretch>
        </p:blipFill>
        <p:spPr>
          <a:xfrm>
            <a:off x="11391162" y="5571737"/>
            <a:ext cx="3539187" cy="35037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p:nvPr/>
        </p:nvGrpSpPr>
        <p:grpSpPr>
          <a:xfrm>
            <a:off x="-87550" y="4588890"/>
            <a:ext cx="9360963" cy="6223704"/>
            <a:chOff x="0" y="0"/>
            <a:chExt cx="2465439" cy="1639165"/>
          </a:xfrm>
        </p:grpSpPr>
        <p:sp>
          <p:nvSpPr>
            <p:cNvPr id="4" name="Freeform 4"/>
            <p:cNvSpPr/>
            <p:nvPr/>
          </p:nvSpPr>
          <p:spPr>
            <a:xfrm>
              <a:off x="0" y="0"/>
              <a:ext cx="2465439" cy="1639165"/>
            </a:xfrm>
            <a:custGeom>
              <a:avLst/>
              <a:gdLst/>
              <a:ahLst/>
              <a:cxnLst/>
              <a:rect l="l" t="t" r="r" b="b"/>
              <a:pathLst>
                <a:path w="2465439" h="1639165">
                  <a:moveTo>
                    <a:pt x="0" y="0"/>
                  </a:moveTo>
                  <a:lnTo>
                    <a:pt x="2465439" y="0"/>
                  </a:lnTo>
                  <a:lnTo>
                    <a:pt x="2465439" y="1639165"/>
                  </a:lnTo>
                  <a:lnTo>
                    <a:pt x="0" y="1639165"/>
                  </a:lnTo>
                  <a:close/>
                </a:path>
              </a:pathLst>
            </a:custGeom>
            <a:solidFill>
              <a:srgbClr val="7AC8DD"/>
            </a:solidFill>
          </p:spPr>
          <p:txBody>
            <a:bodyPr/>
            <a:lstStyle/>
            <a:p>
              <a:endParaRPr lang="en-MY" dirty="0">
                <a:solidFill>
                  <a:srgbClr val="000000"/>
                </a:solidFill>
                <a:effectLst/>
                <a:latin typeface="YAD7QhG2T6o 0"/>
              </a:endParaRPr>
            </a:p>
            <a:p>
              <a:endParaRPr lang="en-MY" b="1" i="0" u="none" strike="noStrike" dirty="0">
                <a:solidFill>
                  <a:srgbClr val="000000"/>
                </a:solidFill>
                <a:effectLst/>
                <a:latin typeface="YAD7QhG2T6o 0"/>
              </a:endParaRPr>
            </a:p>
            <a:p>
              <a:endParaRPr lang="en-MY" b="1" dirty="0">
                <a:solidFill>
                  <a:srgbClr val="000000"/>
                </a:solidFill>
                <a:latin typeface="YAD7QhG2T6o 0"/>
              </a:endParaRPr>
            </a:p>
            <a:p>
              <a:r>
                <a:rPr lang="en-MY" b="1" i="0" u="none" strike="noStrike" dirty="0">
                  <a:solidFill>
                    <a:srgbClr val="000000"/>
                  </a:solidFill>
                  <a:effectLst/>
                  <a:latin typeface="YAD7QhG2T6o 0"/>
                </a:rPr>
                <a:t>PROSES PELAKSANAAN PROGRAM PENGURUSAN EMOSI</a:t>
              </a:r>
            </a:p>
            <a:p>
              <a:endParaRPr lang="en-MY" dirty="0">
                <a:solidFill>
                  <a:srgbClr val="000000"/>
                </a:solidFill>
                <a:effectLst/>
                <a:latin typeface="YAD7QhG2T6o 0"/>
              </a:endParaRPr>
            </a:p>
            <a:p>
              <a:r>
                <a:rPr lang="en-MY" b="1" i="0" u="none" strike="noStrike" dirty="0">
                  <a:solidFill>
                    <a:srgbClr val="000000"/>
                  </a:solidFill>
                  <a:effectLst/>
                  <a:latin typeface="YAD7QhG2T6o 0"/>
                </a:rPr>
                <a:t>1) Program </a:t>
              </a:r>
              <a:r>
                <a:rPr lang="en-MY" b="1" i="0" u="none" strike="noStrike" dirty="0" err="1">
                  <a:solidFill>
                    <a:srgbClr val="000000"/>
                  </a:solidFill>
                  <a:effectLst/>
                  <a:latin typeface="YAD7QhG2T6o 0"/>
                </a:rPr>
                <a:t>Intervensi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Pegawai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Prestasi</a:t>
              </a:r>
              <a:r>
                <a:rPr lang="en-MY" b="1" i="0" u="none" strike="noStrike" dirty="0">
                  <a:solidFill>
                    <a:srgbClr val="000000"/>
                  </a:solidFill>
                  <a:effectLst/>
                  <a:latin typeface="YAD7QhG2T6o 0"/>
                </a:rPr>
                <a:t> </a:t>
              </a:r>
              <a:endParaRPr lang="en-MY" dirty="0">
                <a:solidFill>
                  <a:srgbClr val="000000"/>
                </a:solidFill>
                <a:effectLst/>
                <a:latin typeface="YAD7QhG2T6o 0"/>
              </a:endParaRPr>
            </a:p>
            <a:p>
              <a:r>
                <a:rPr lang="en-MY" b="1" i="0" u="none" strike="noStrike" dirty="0" err="1">
                  <a:solidFill>
                    <a:srgbClr val="000000"/>
                  </a:solidFill>
                  <a:effectLst/>
                  <a:latin typeface="YAD7QhG2T6o 0"/>
                </a:rPr>
                <a:t>Rendah</a:t>
              </a:r>
              <a:r>
                <a:rPr lang="en-MY" b="1" i="0" u="none" strike="noStrike" dirty="0">
                  <a:solidFill>
                    <a:srgbClr val="000000"/>
                  </a:solidFill>
                  <a:effectLst/>
                  <a:latin typeface="YAD7QhG2T6o 0"/>
                </a:rPr>
                <a:t> 2022 = 60 Hari</a:t>
              </a:r>
              <a:endParaRPr lang="en-MY" dirty="0">
                <a:solidFill>
                  <a:srgbClr val="000000"/>
                </a:solidFill>
                <a:effectLst/>
                <a:latin typeface="YAD7QhG2T6o 0"/>
              </a:endParaRPr>
            </a:p>
            <a:p>
              <a:r>
                <a:rPr lang="en-MY" b="0" i="0" u="none" strike="noStrike" dirty="0">
                  <a:solidFill>
                    <a:srgbClr val="000000"/>
                  </a:solidFill>
                  <a:effectLst/>
                  <a:latin typeface="YAD7QhG2T6o 0"/>
                </a:rPr>
                <a:t>2</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Pengurusan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Prestasi</a:t>
              </a:r>
              <a:r>
                <a:rPr lang="en-MY" b="1" i="0" u="none" strike="noStrike" dirty="0">
                  <a:solidFill>
                    <a:srgbClr val="000000"/>
                  </a:solidFill>
                  <a:effectLst/>
                  <a:latin typeface="YAD7QhG2T6o 0"/>
                </a:rPr>
                <a:t> 2022 = 1 Hari</a:t>
              </a:r>
              <a:endParaRPr lang="en-MY" dirty="0">
                <a:solidFill>
                  <a:srgbClr val="000000"/>
                </a:solidFill>
                <a:effectLst/>
                <a:latin typeface="YAD7QhG2T6o 0"/>
              </a:endParaRPr>
            </a:p>
            <a:p>
              <a:r>
                <a:rPr lang="en-MY" b="1" i="0" u="none" strike="noStrike" dirty="0">
                  <a:solidFill>
                    <a:srgbClr val="000000"/>
                  </a:solidFill>
                  <a:effectLst/>
                  <a:latin typeface="YAD7QhG2T6o 0"/>
                </a:rPr>
                <a:t>3)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Kembara</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Rohani</a:t>
              </a:r>
              <a:r>
                <a:rPr lang="en-MY" b="1" i="0" u="none" strike="noStrike" dirty="0">
                  <a:solidFill>
                    <a:srgbClr val="000000"/>
                  </a:solidFill>
                  <a:effectLst/>
                  <a:latin typeface="YAD7QhG2T6o 0"/>
                </a:rPr>
                <a:t> 1 = 2 Hari</a:t>
              </a:r>
              <a:endParaRPr lang="en-MY" dirty="0">
                <a:solidFill>
                  <a:srgbClr val="000000"/>
                </a:solidFill>
                <a:effectLst/>
                <a:latin typeface="YAD7QhG2T6o 0"/>
              </a:endParaRPr>
            </a:p>
            <a:p>
              <a:r>
                <a:rPr lang="en-MY" b="1" i="0" u="none" strike="noStrike" dirty="0">
                  <a:solidFill>
                    <a:srgbClr val="000000"/>
                  </a:solidFill>
                  <a:effectLst/>
                  <a:latin typeface="YAD7QhG2T6o 0"/>
                </a:rPr>
                <a:t>4)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Kembara</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Rohani</a:t>
              </a:r>
              <a:r>
                <a:rPr lang="en-MY" b="1" i="0" u="none" strike="noStrike" dirty="0">
                  <a:solidFill>
                    <a:srgbClr val="000000"/>
                  </a:solidFill>
                  <a:effectLst/>
                  <a:latin typeface="YAD7QhG2T6o 0"/>
                </a:rPr>
                <a:t> 2 = 2 Hari</a:t>
              </a:r>
              <a:endParaRPr lang="en-MY" dirty="0">
                <a:solidFill>
                  <a:srgbClr val="000000"/>
                </a:solidFill>
                <a:effectLst/>
                <a:latin typeface="YAD7QhG2T6o 0"/>
              </a:endParaRPr>
            </a:p>
            <a:p>
              <a:r>
                <a:rPr lang="en-MY" b="1" i="0" u="none" strike="noStrike" dirty="0">
                  <a:solidFill>
                    <a:srgbClr val="000000"/>
                  </a:solidFill>
                  <a:effectLst/>
                  <a:latin typeface="YAD7QhG2T6o 0"/>
                </a:rPr>
                <a:t>5) </a:t>
              </a:r>
              <a:r>
                <a:rPr lang="en-MY" b="1" i="0" u="none" strike="noStrike" dirty="0" err="1">
                  <a:solidFill>
                    <a:srgbClr val="000000"/>
                  </a:solidFill>
                  <a:effectLst/>
                  <a:latin typeface="YAD7QhG2T6o 0"/>
                </a:rPr>
                <a:t>Jelajah</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 1 Hari</a:t>
              </a:r>
              <a:endParaRPr lang="en-MY" dirty="0">
                <a:solidFill>
                  <a:srgbClr val="000000"/>
                </a:solidFill>
                <a:effectLst/>
                <a:latin typeface="YAD7QhG2T6o 0"/>
              </a:endParaRPr>
            </a:p>
            <a:p>
              <a:r>
                <a:rPr lang="en-MY" b="1" i="0" u="none" strike="noStrike" dirty="0">
                  <a:solidFill>
                    <a:srgbClr val="000000"/>
                  </a:solidFill>
                  <a:effectLst/>
                  <a:latin typeface="YAD7QhG2T6o 0"/>
                </a:rPr>
                <a:t>6)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Komuniti</a:t>
              </a:r>
              <a:r>
                <a:rPr lang="en-MY" b="1" i="0" u="none" strike="noStrike" dirty="0">
                  <a:solidFill>
                    <a:srgbClr val="000000"/>
                  </a:solidFill>
                  <a:effectLst/>
                  <a:latin typeface="YAD7QhG2T6o 0"/>
                </a:rPr>
                <a:t> = 2 Hari</a:t>
              </a:r>
              <a:endParaRPr lang="en-MY" dirty="0">
                <a:solidFill>
                  <a:srgbClr val="000000"/>
                </a:solidFill>
                <a:effectLst/>
                <a:latin typeface="YAD7QhG2T6o 0"/>
              </a:endParaRPr>
            </a:p>
            <a:p>
              <a:r>
                <a:rPr lang="en-MY" b="1" i="0" u="none" strike="noStrike" dirty="0">
                  <a:solidFill>
                    <a:srgbClr val="000000"/>
                  </a:solidFill>
                  <a:effectLst/>
                  <a:latin typeface="YAD7QhG2T6o 0"/>
                </a:rPr>
                <a:t>7)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Konseptualisasi</a:t>
              </a:r>
              <a:r>
                <a:rPr lang="en-MY" b="1" i="0" u="none" strike="noStrike" dirty="0">
                  <a:solidFill>
                    <a:srgbClr val="000000"/>
                  </a:solidFill>
                  <a:effectLst/>
                  <a:latin typeface="YAD7QhG2T6o 0"/>
                </a:rPr>
                <a:t> Kes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MARA </a:t>
              </a:r>
              <a:endParaRPr lang="en-MY" dirty="0">
                <a:solidFill>
                  <a:srgbClr val="000000"/>
                </a:solidFill>
                <a:effectLst/>
                <a:latin typeface="YAD7QhG2T6o 0"/>
              </a:endParaRPr>
            </a:p>
            <a:p>
              <a:r>
                <a:rPr lang="en-MY" b="1" i="0" u="none" strike="noStrike" dirty="0">
                  <a:solidFill>
                    <a:srgbClr val="000000"/>
                  </a:solidFill>
                  <a:effectLst/>
                  <a:latin typeface="YAD7QhG2T6o 0"/>
                </a:rPr>
                <a:t>= 3 Hari</a:t>
              </a:r>
              <a:endParaRPr lang="en-MY" dirty="0">
                <a:solidFill>
                  <a:srgbClr val="000000"/>
                </a:solidFill>
                <a:effectLst/>
                <a:latin typeface="YAD7QhG2T6o 0"/>
              </a:endParaRPr>
            </a:p>
            <a:p>
              <a:r>
                <a:rPr lang="en-MY" b="1" i="0" u="none" strike="noStrike" dirty="0">
                  <a:solidFill>
                    <a:srgbClr val="000000"/>
                  </a:solidFill>
                  <a:effectLst/>
                  <a:latin typeface="YAD7QhG2T6o 0"/>
                </a:rPr>
                <a:t>8)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Peningkatan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Kompetensi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dalam</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teori</a:t>
              </a:r>
              <a:r>
                <a:rPr lang="en-MY" b="1" i="0" u="none" strike="noStrike" dirty="0">
                  <a:solidFill>
                    <a:srgbClr val="000000"/>
                  </a:solidFill>
                  <a:effectLst/>
                  <a:latin typeface="YAD7QhG2T6o 0"/>
                </a:rPr>
                <a:t> </a:t>
              </a:r>
              <a:endParaRPr lang="en-MY" dirty="0">
                <a:solidFill>
                  <a:srgbClr val="000000"/>
                </a:solidFill>
                <a:effectLst/>
                <a:latin typeface="YAD7QhG2T6o 0"/>
              </a:endParaRPr>
            </a:p>
            <a:p>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solution focused brief </a:t>
              </a:r>
              <a:r>
                <a:rPr lang="en-MY" b="1" i="0" u="none" strike="noStrike" dirty="0" err="1">
                  <a:solidFill>
                    <a:srgbClr val="000000"/>
                  </a:solidFill>
                  <a:effectLst/>
                  <a:latin typeface="YAD7QhG2T6o 0"/>
                </a:rPr>
                <a:t>theraphy</a:t>
              </a:r>
              <a:r>
                <a:rPr lang="en-MY" b="1" i="0" u="none" strike="noStrike" dirty="0">
                  <a:solidFill>
                    <a:srgbClr val="000000"/>
                  </a:solidFill>
                  <a:effectLst/>
                  <a:latin typeface="YAD7QhG2T6o 0"/>
                </a:rPr>
                <a:t> = 1 Hari</a:t>
              </a:r>
              <a:endParaRPr lang="en-MY" dirty="0">
                <a:solidFill>
                  <a:srgbClr val="000000"/>
                </a:solidFill>
                <a:effectLst/>
                <a:latin typeface="YAD7QhG2T6o 0"/>
              </a:endParaRPr>
            </a:p>
            <a:p>
              <a:r>
                <a:rPr lang="en-MY" b="1" i="0" u="none" strike="noStrike" dirty="0">
                  <a:solidFill>
                    <a:srgbClr val="000000"/>
                  </a:solidFill>
                  <a:effectLst/>
                  <a:latin typeface="YAD7QhG2T6o 0"/>
                </a:rPr>
                <a:t>9)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strategi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motivational interviewing </a:t>
              </a:r>
              <a:endParaRPr lang="en-MY" dirty="0">
                <a:solidFill>
                  <a:srgbClr val="000000"/>
                </a:solidFill>
                <a:effectLst/>
                <a:latin typeface="YAD7QhG2T6o 0"/>
              </a:endParaRPr>
            </a:p>
            <a:p>
              <a:r>
                <a:rPr lang="en-MY" b="1" i="0" u="none" strike="noStrike" dirty="0" err="1">
                  <a:solidFill>
                    <a:srgbClr val="000000"/>
                  </a:solidFill>
                  <a:effectLst/>
                  <a:latin typeface="YAD7QhG2T6o 0"/>
                </a:rPr>
                <a:t>untuk</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KKTM, MIJI, IKM = 3 Hari</a:t>
              </a:r>
            </a:p>
            <a:p>
              <a:pPr algn="ctr"/>
              <a:r>
                <a:rPr lang="en-MY" sz="2400" b="1" i="0" u="none" strike="noStrike" dirty="0">
                  <a:solidFill>
                    <a:srgbClr val="000000"/>
                  </a:solidFill>
                  <a:effectLst/>
                  <a:latin typeface="YAD7QhG2T6o 0"/>
                </a:rPr>
                <a:t>75 Hari</a:t>
              </a:r>
              <a:endParaRPr lang="en-MY" sz="2400" dirty="0">
                <a:solidFill>
                  <a:srgbClr val="F5FF83"/>
                </a:solidFill>
                <a:effectLst/>
                <a:latin typeface="YAD7QhG2T6o 0"/>
              </a:endParaRPr>
            </a:p>
            <a:p>
              <a:endParaRPr lang="en-MY" dirty="0"/>
            </a:p>
          </p:txBody>
        </p:sp>
        <p:sp>
          <p:nvSpPr>
            <p:cNvPr id="5" name="TextBox 5"/>
            <p:cNvSpPr txBox="1"/>
            <p:nvPr/>
          </p:nvSpPr>
          <p:spPr>
            <a:xfrm>
              <a:off x="0" y="0"/>
              <a:ext cx="812800" cy="812800"/>
            </a:xfrm>
            <a:prstGeom prst="rect">
              <a:avLst/>
            </a:prstGeom>
          </p:spPr>
          <p:txBody>
            <a:bodyPr lIns="50800" tIns="50800" rIns="50800" bIns="50800" rtlCol="0" anchor="ctr"/>
            <a:lstStyle/>
            <a:p>
              <a:pPr algn="ctr">
                <a:lnSpc>
                  <a:spcPts val="2520"/>
                </a:lnSpc>
              </a:pPr>
              <a:endParaRPr dirty="0"/>
            </a:p>
            <a:p>
              <a:pPr algn="ctr">
                <a:lnSpc>
                  <a:spcPts val="2520"/>
                </a:lnSpc>
              </a:pPr>
              <a:endParaRPr dirty="0"/>
            </a:p>
            <a:p>
              <a:pPr algn="ctr">
                <a:lnSpc>
                  <a:spcPts val="2520"/>
                </a:lnSpc>
              </a:pPr>
              <a:endParaRPr dirty="0"/>
            </a:p>
            <a:p>
              <a:pPr algn="ctr">
                <a:lnSpc>
                  <a:spcPts val="2160"/>
                </a:lnSpc>
              </a:pPr>
              <a:endParaRPr lang="en-US" sz="1800" spc="-70" dirty="0">
                <a:solidFill>
                  <a:srgbClr val="000000"/>
                </a:solidFill>
                <a:latin typeface="Open Sans Bold"/>
              </a:endParaRPr>
            </a:p>
          </p:txBody>
        </p:sp>
      </p:grpSp>
      <p:grpSp>
        <p:nvGrpSpPr>
          <p:cNvPr id="6" name="Group 6"/>
          <p:cNvGrpSpPr/>
          <p:nvPr/>
        </p:nvGrpSpPr>
        <p:grpSpPr>
          <a:xfrm>
            <a:off x="6721948" y="386006"/>
            <a:ext cx="5278029" cy="527802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27843"/>
              </a:srgbClr>
            </a:solidFill>
          </p:spPr>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11647360" y="6343650"/>
            <a:ext cx="6527638" cy="3687193"/>
            <a:chOff x="0" y="0"/>
            <a:chExt cx="1719213" cy="971112"/>
          </a:xfrm>
        </p:grpSpPr>
        <p:sp>
          <p:nvSpPr>
            <p:cNvPr id="10" name="Freeform 10"/>
            <p:cNvSpPr/>
            <p:nvPr/>
          </p:nvSpPr>
          <p:spPr>
            <a:xfrm>
              <a:off x="0" y="0"/>
              <a:ext cx="1719213" cy="971113"/>
            </a:xfrm>
            <a:custGeom>
              <a:avLst/>
              <a:gdLst/>
              <a:ahLst/>
              <a:cxnLst/>
              <a:rect l="l" t="t" r="r" b="b"/>
              <a:pathLst>
                <a:path w="1719213" h="971113">
                  <a:moveTo>
                    <a:pt x="0" y="0"/>
                  </a:moveTo>
                  <a:lnTo>
                    <a:pt x="1719213" y="0"/>
                  </a:lnTo>
                  <a:lnTo>
                    <a:pt x="1719213" y="971113"/>
                  </a:lnTo>
                  <a:lnTo>
                    <a:pt x="0" y="971113"/>
                  </a:lnTo>
                  <a:close/>
                </a:path>
              </a:pathLst>
            </a:custGeom>
            <a:solidFill>
              <a:srgbClr val="F7ECDE"/>
            </a:solidFill>
          </p:spPr>
          <p:txBody>
            <a:bodyPr/>
            <a:lstStyle/>
            <a:p>
              <a:r>
                <a:rPr lang="en-MY" b="1" i="0" u="none" strike="noStrike" dirty="0">
                  <a:solidFill>
                    <a:srgbClr val="000000"/>
                  </a:solidFill>
                  <a:effectLst/>
                  <a:latin typeface="YAD7QhG2T6o 0"/>
                </a:rPr>
                <a:t>PROSES PELAKSANAAN PROGRAM BIBLIOTERAPI</a:t>
              </a:r>
              <a:endParaRPr lang="en-MY" dirty="0">
                <a:solidFill>
                  <a:srgbClr val="000000"/>
                </a:solidFill>
                <a:effectLst/>
                <a:latin typeface="YAD7QhG2T6o 0"/>
              </a:endParaRPr>
            </a:p>
            <a:p>
              <a:endParaRPr lang="en-MY" b="1" i="0" u="none" strike="noStrike" dirty="0">
                <a:solidFill>
                  <a:srgbClr val="000000"/>
                </a:solidFill>
                <a:effectLst/>
                <a:latin typeface="YAD7QhG2T6o 0"/>
              </a:endParaRPr>
            </a:p>
            <a:p>
              <a:r>
                <a:rPr lang="en-MY" b="1" i="0" u="none" strike="noStrike" dirty="0">
                  <a:solidFill>
                    <a:srgbClr val="000000"/>
                  </a:solidFill>
                  <a:effectLst/>
                  <a:latin typeface="YAD7QhG2T6o 0"/>
                </a:rPr>
                <a:t>1)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Penulisan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Biblioterapi</a:t>
              </a:r>
              <a:r>
                <a:rPr lang="en-MY" b="1" i="0" u="none" strike="noStrike" dirty="0">
                  <a:solidFill>
                    <a:srgbClr val="000000"/>
                  </a:solidFill>
                  <a:effectLst/>
                  <a:latin typeface="YAD7QhG2T6o 0"/>
                </a:rPr>
                <a:t> = 2 </a:t>
              </a:r>
              <a:r>
                <a:rPr lang="en-MY" b="1" i="0" u="none" strike="noStrike" dirty="0" err="1">
                  <a:solidFill>
                    <a:srgbClr val="000000"/>
                  </a:solidFill>
                  <a:effectLst/>
                  <a:latin typeface="YAD7QhG2T6o 0"/>
                </a:rPr>
                <a:t>hari</a:t>
              </a:r>
              <a:endParaRPr lang="en-MY" dirty="0">
                <a:solidFill>
                  <a:srgbClr val="000000"/>
                </a:solidFill>
                <a:effectLst/>
                <a:latin typeface="YAD7QhG2T6o 0"/>
              </a:endParaRPr>
            </a:p>
            <a:p>
              <a:r>
                <a:rPr lang="en-MY" b="1" i="0" u="none" strike="noStrike" dirty="0">
                  <a:solidFill>
                    <a:srgbClr val="000000"/>
                  </a:solidFill>
                  <a:effectLst/>
                  <a:latin typeface="YAD7QhG2T6o 0"/>
                </a:rPr>
                <a:t>2) </a:t>
              </a:r>
              <a:r>
                <a:rPr lang="en-MY" b="1" i="0" u="none" strike="noStrike" dirty="0" err="1">
                  <a:solidFill>
                    <a:srgbClr val="000000"/>
                  </a:solidFill>
                  <a:effectLst/>
                  <a:latin typeface="YAD7QhG2T6o 0"/>
                </a:rPr>
                <a:t>Peserta</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menulis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karya</a:t>
              </a:r>
              <a:r>
                <a:rPr lang="en-MY" b="1" i="0" u="none" strike="noStrike" dirty="0">
                  <a:solidFill>
                    <a:srgbClr val="000000"/>
                  </a:solidFill>
                  <a:effectLst/>
                  <a:latin typeface="YAD7QhG2T6o 0"/>
                </a:rPr>
                <a:t> = 2 </a:t>
              </a:r>
              <a:r>
                <a:rPr lang="en-MY" b="1" i="0" u="none" strike="noStrike" dirty="0" err="1">
                  <a:solidFill>
                    <a:srgbClr val="000000"/>
                  </a:solidFill>
                  <a:effectLst/>
                  <a:latin typeface="YAD7QhG2T6o 0"/>
                </a:rPr>
                <a:t>hari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bekerja</a:t>
              </a:r>
              <a:endParaRPr lang="en-MY" dirty="0">
                <a:solidFill>
                  <a:srgbClr val="000000"/>
                </a:solidFill>
                <a:effectLst/>
                <a:latin typeface="YAD7QhG2T6o 0"/>
              </a:endParaRPr>
            </a:p>
            <a:p>
              <a:r>
                <a:rPr lang="en-MY" b="1" i="0" u="none" strike="noStrike" dirty="0">
                  <a:solidFill>
                    <a:srgbClr val="000000"/>
                  </a:solidFill>
                  <a:effectLst/>
                  <a:latin typeface="YAD7QhG2T6o 0"/>
                </a:rPr>
                <a:t>3)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Pemantapan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Penulisan</a:t>
              </a:r>
              <a:r>
                <a:rPr lang="en-MY" b="1" i="0" u="none" strike="noStrike" dirty="0">
                  <a:solidFill>
                    <a:srgbClr val="000000"/>
                  </a:solidFill>
                  <a:effectLst/>
                  <a:latin typeface="YAD7QhG2T6o 0"/>
                </a:rPr>
                <a:t> 1 </a:t>
              </a:r>
              <a:r>
                <a:rPr lang="en-MY" b="1" i="0" u="none" strike="noStrike" dirty="0" err="1">
                  <a:solidFill>
                    <a:srgbClr val="000000"/>
                  </a:solidFill>
                  <a:effectLst/>
                  <a:latin typeface="YAD7QhG2T6o 0"/>
                </a:rPr>
                <a:t>hari</a:t>
              </a:r>
              <a:endParaRPr lang="en-MY" dirty="0">
                <a:solidFill>
                  <a:srgbClr val="000000"/>
                </a:solidFill>
                <a:effectLst/>
                <a:latin typeface="YAD7QhG2T6o 0"/>
              </a:endParaRPr>
            </a:p>
            <a:p>
              <a:r>
                <a:rPr lang="en-MY" b="1" i="0" u="none" strike="noStrike" dirty="0">
                  <a:solidFill>
                    <a:srgbClr val="000000"/>
                  </a:solidFill>
                  <a:effectLst/>
                  <a:latin typeface="YAD7QhG2T6o 0"/>
                </a:rPr>
                <a:t>4) </a:t>
              </a:r>
              <a:r>
                <a:rPr lang="en-MY" b="1" i="0" u="none" strike="noStrike" dirty="0" err="1">
                  <a:solidFill>
                    <a:srgbClr val="000000"/>
                  </a:solidFill>
                  <a:effectLst/>
                  <a:latin typeface="YAD7QhG2T6o 0"/>
                </a:rPr>
                <a:t>Percetakan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Buku</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Biblioterapi</a:t>
              </a:r>
              <a:r>
                <a:rPr lang="en-MY" b="1" i="0" u="none" strike="noStrike" dirty="0">
                  <a:solidFill>
                    <a:srgbClr val="000000"/>
                  </a:solidFill>
                  <a:effectLst/>
                  <a:latin typeface="YAD7QhG2T6o 0"/>
                </a:rPr>
                <a:t> = 12 </a:t>
              </a:r>
              <a:r>
                <a:rPr lang="en-MY" b="1" i="0" u="none" strike="noStrike" dirty="0" err="1">
                  <a:solidFill>
                    <a:srgbClr val="000000"/>
                  </a:solidFill>
                  <a:effectLst/>
                  <a:latin typeface="YAD7QhG2T6o 0"/>
                </a:rPr>
                <a:t>hari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bekerja</a:t>
              </a:r>
              <a:endParaRPr lang="en-MY" dirty="0">
                <a:solidFill>
                  <a:srgbClr val="000000"/>
                </a:solidFill>
                <a:effectLst/>
                <a:latin typeface="YAD7QhG2T6o 0"/>
              </a:endParaRPr>
            </a:p>
            <a:p>
              <a:r>
                <a:rPr lang="en-MY" b="1" i="0" u="none" strike="noStrike" dirty="0">
                  <a:solidFill>
                    <a:srgbClr val="000000"/>
                  </a:solidFill>
                  <a:effectLst/>
                  <a:latin typeface="YAD7QhG2T6o 0"/>
                </a:rPr>
                <a:t>5)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Pengujian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Buku</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Biblioterapi</a:t>
              </a:r>
              <a:r>
                <a:rPr lang="en-MY" b="1" i="0" u="none" strike="noStrike" dirty="0">
                  <a:solidFill>
                    <a:srgbClr val="000000"/>
                  </a:solidFill>
                  <a:effectLst/>
                  <a:latin typeface="YAD7QhG2T6o 0"/>
                </a:rPr>
                <a:t> = 1 </a:t>
              </a:r>
              <a:r>
                <a:rPr lang="en-MY" b="1" i="0" u="none" strike="noStrike" dirty="0" err="1">
                  <a:solidFill>
                    <a:srgbClr val="000000"/>
                  </a:solidFill>
                  <a:effectLst/>
                  <a:latin typeface="YAD7QhG2T6o 0"/>
                </a:rPr>
                <a:t>hari</a:t>
              </a:r>
              <a:endParaRPr lang="en-MY" dirty="0">
                <a:solidFill>
                  <a:srgbClr val="000000"/>
                </a:solidFill>
                <a:effectLst/>
                <a:latin typeface="YAD7QhG2T6o 0"/>
              </a:endParaRPr>
            </a:p>
            <a:p>
              <a:r>
                <a:rPr lang="en-MY" b="1" i="0" u="none" strike="noStrike" dirty="0">
                  <a:solidFill>
                    <a:srgbClr val="000000"/>
                  </a:solidFill>
                  <a:effectLst/>
                  <a:latin typeface="YAD7QhG2T6o 0"/>
                </a:rPr>
                <a:t>6) </a:t>
              </a:r>
              <a:r>
                <a:rPr lang="en-MY" b="1" i="0" u="none" strike="noStrike" dirty="0" err="1">
                  <a:solidFill>
                    <a:srgbClr val="000000"/>
                  </a:solidFill>
                  <a:effectLst/>
                  <a:latin typeface="YAD7QhG2T6o 0"/>
                </a:rPr>
                <a:t>Rakaman</a:t>
              </a:r>
              <a:r>
                <a:rPr lang="en-MY" b="1" i="0" u="none" strike="noStrike" dirty="0">
                  <a:solidFill>
                    <a:srgbClr val="000000"/>
                  </a:solidFill>
                  <a:effectLst/>
                  <a:latin typeface="YAD7QhG2T6o 0"/>
                </a:rPr>
                <a:t> Audio Book = 5 </a:t>
              </a:r>
              <a:r>
                <a:rPr lang="en-MY" b="1" i="0" u="none" strike="noStrike" dirty="0" err="1">
                  <a:solidFill>
                    <a:srgbClr val="000000"/>
                  </a:solidFill>
                  <a:effectLst/>
                  <a:latin typeface="YAD7QhG2T6o 0"/>
                </a:rPr>
                <a:t>hari</a:t>
              </a:r>
              <a:endParaRPr lang="en-MY" dirty="0">
                <a:solidFill>
                  <a:srgbClr val="000000"/>
                </a:solidFill>
                <a:effectLst/>
                <a:latin typeface="YAD7QhG2T6o 0"/>
              </a:endParaRPr>
            </a:p>
            <a:p>
              <a:endParaRPr lang="en-MY" b="1" i="0" u="none" strike="noStrike" dirty="0">
                <a:solidFill>
                  <a:srgbClr val="000000"/>
                </a:solidFill>
                <a:effectLst/>
                <a:latin typeface="YAD7QhG2T6o 0"/>
              </a:endParaRPr>
            </a:p>
            <a:p>
              <a:endParaRPr lang="en-MY" b="1" dirty="0">
                <a:solidFill>
                  <a:srgbClr val="000000"/>
                </a:solidFill>
                <a:latin typeface="YAD7QhG2T6o 0"/>
              </a:endParaRPr>
            </a:p>
            <a:p>
              <a:pPr algn="ctr"/>
              <a:r>
                <a:rPr lang="en-MY" sz="2000" b="1" i="0" u="none" strike="noStrike" dirty="0">
                  <a:solidFill>
                    <a:srgbClr val="000000"/>
                  </a:solidFill>
                  <a:effectLst/>
                  <a:latin typeface="YAD7QhG2T6o 0"/>
                </a:rPr>
                <a:t>22 </a:t>
              </a:r>
              <a:r>
                <a:rPr lang="en-MY" sz="2000" b="1" i="0" u="none" strike="noStrike" dirty="0" err="1">
                  <a:solidFill>
                    <a:srgbClr val="000000"/>
                  </a:solidFill>
                  <a:effectLst/>
                  <a:latin typeface="YAD7QhG2T6o 0"/>
                </a:rPr>
                <a:t>hari</a:t>
              </a:r>
              <a:endParaRPr lang="en-MY" sz="2000" dirty="0">
                <a:solidFill>
                  <a:srgbClr val="B6967A"/>
                </a:solidFill>
                <a:effectLst/>
                <a:latin typeface="YAD7QhG2T6o 0"/>
              </a:endParaRPr>
            </a:p>
            <a:p>
              <a:endParaRPr lang="en-MY" dirty="0"/>
            </a:p>
          </p:txBody>
        </p:sp>
        <p:sp>
          <p:nvSpPr>
            <p:cNvPr id="11" name="TextBox 11"/>
            <p:cNvSpPr txBox="1"/>
            <p:nvPr/>
          </p:nvSpPr>
          <p:spPr>
            <a:xfrm>
              <a:off x="0" y="0"/>
              <a:ext cx="812800" cy="812800"/>
            </a:xfrm>
            <a:prstGeom prst="rect">
              <a:avLst/>
            </a:prstGeom>
          </p:spPr>
          <p:txBody>
            <a:bodyPr lIns="50800" tIns="50800" rIns="50800" bIns="50800" rtlCol="0" anchor="ctr"/>
            <a:lstStyle/>
            <a:p>
              <a:pPr algn="ctr">
                <a:lnSpc>
                  <a:spcPts val="2160"/>
                </a:lnSpc>
              </a:pPr>
              <a:endParaRPr lang="en-US" sz="1800" spc="-70" dirty="0">
                <a:solidFill>
                  <a:srgbClr val="000000"/>
                </a:solidFill>
                <a:latin typeface="Open Sans Bold"/>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131192" y="1503639"/>
            <a:ext cx="2932351" cy="2932351"/>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58625" y="2048859"/>
            <a:ext cx="6429375" cy="4114800"/>
          </a:xfrm>
          <a:prstGeom prst="rect">
            <a:avLst/>
          </a:prstGeom>
        </p:spPr>
      </p:pic>
      <p:sp>
        <p:nvSpPr>
          <p:cNvPr id="14" name="TextBox 14"/>
          <p:cNvSpPr txBox="1"/>
          <p:nvPr/>
        </p:nvSpPr>
        <p:spPr>
          <a:xfrm>
            <a:off x="2352598" y="4170508"/>
            <a:ext cx="2783364" cy="224626"/>
          </a:xfrm>
          <a:prstGeom prst="rect">
            <a:avLst/>
          </a:prstGeom>
        </p:spPr>
        <p:txBody>
          <a:bodyPr lIns="0" tIns="0" rIns="0" bIns="0" rtlCol="0" anchor="t">
            <a:spAutoFit/>
          </a:bodyPr>
          <a:lstStyle/>
          <a:p>
            <a:pPr algn="ctr">
              <a:lnSpc>
                <a:spcPts val="1554"/>
              </a:lnSpc>
            </a:pPr>
            <a:endParaRPr/>
          </a:p>
        </p:txBody>
      </p:sp>
      <p:sp>
        <p:nvSpPr>
          <p:cNvPr id="15" name="TextBox 15"/>
          <p:cNvSpPr txBox="1"/>
          <p:nvPr/>
        </p:nvSpPr>
        <p:spPr>
          <a:xfrm>
            <a:off x="2352598" y="2930071"/>
            <a:ext cx="2795371" cy="345582"/>
          </a:xfrm>
          <a:prstGeom prst="rect">
            <a:avLst/>
          </a:prstGeom>
        </p:spPr>
        <p:txBody>
          <a:bodyPr lIns="0" tIns="0" rIns="0" bIns="0" rtlCol="0" anchor="t">
            <a:spAutoFit/>
          </a:bodyPr>
          <a:lstStyle/>
          <a:p>
            <a:pPr algn="ctr">
              <a:lnSpc>
                <a:spcPts val="2701"/>
              </a:lnSpc>
            </a:pPr>
            <a:endParaRPr/>
          </a:p>
        </p:txBody>
      </p:sp>
      <p:grpSp>
        <p:nvGrpSpPr>
          <p:cNvPr id="16" name="Group 16"/>
          <p:cNvGrpSpPr/>
          <p:nvPr/>
        </p:nvGrpSpPr>
        <p:grpSpPr>
          <a:xfrm>
            <a:off x="1165874" y="1898513"/>
            <a:ext cx="4523521" cy="3360900"/>
            <a:chOff x="0" y="0"/>
            <a:chExt cx="6031361" cy="4481200"/>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858" y="0"/>
              <a:ext cx="2750822" cy="2750822"/>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21129"/>
              <a:ext cx="6031361" cy="3860071"/>
            </a:xfrm>
            <a:prstGeom prst="rect">
              <a:avLst/>
            </a:prstGeom>
          </p:spPr>
        </p:pic>
      </p:grpSp>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96437" y="6896975"/>
            <a:ext cx="3695126" cy="3094668"/>
          </a:xfrm>
          <a:prstGeom prst="rect">
            <a:avLst/>
          </a:prstGeom>
        </p:spPr>
      </p:pic>
      <p:pic>
        <p:nvPicPr>
          <p:cNvPr id="21" name="Picture 21"/>
          <p:cNvPicPr>
            <a:picLocks noChangeAspect="1"/>
          </p:cNvPicPr>
          <p:nvPr/>
        </p:nvPicPr>
        <p:blipFill>
          <a:blip r:embed="rId9"/>
          <a:srcRect/>
          <a:stretch>
            <a:fillRect/>
          </a:stretch>
        </p:blipFill>
        <p:spPr>
          <a:xfrm>
            <a:off x="7321401" y="1758964"/>
            <a:ext cx="3240134" cy="2320746"/>
          </a:xfrm>
          <a:prstGeom prst="rect">
            <a:avLst/>
          </a:prstGeom>
        </p:spPr>
      </p:pic>
      <p:pic>
        <p:nvPicPr>
          <p:cNvPr id="22" name="Picture 22"/>
          <p:cNvPicPr>
            <a:picLocks noChangeAspect="1"/>
          </p:cNvPicPr>
          <p:nvPr/>
        </p:nvPicPr>
        <p:blipFill>
          <a:blip r:embed="rId10"/>
          <a:srcRect/>
          <a:stretch>
            <a:fillRect/>
          </a:stretch>
        </p:blipFill>
        <p:spPr>
          <a:xfrm>
            <a:off x="10319329" y="1368440"/>
            <a:ext cx="1605239" cy="3139832"/>
          </a:xfrm>
          <a:prstGeom prst="rect">
            <a:avLst/>
          </a:prstGeom>
        </p:spPr>
      </p:pic>
      <p:grpSp>
        <p:nvGrpSpPr>
          <p:cNvPr id="23" name="Group 23"/>
          <p:cNvGrpSpPr/>
          <p:nvPr/>
        </p:nvGrpSpPr>
        <p:grpSpPr>
          <a:xfrm rot="-10800000">
            <a:off x="7817913" y="4588890"/>
            <a:ext cx="3086100" cy="2853140"/>
            <a:chOff x="0" y="0"/>
            <a:chExt cx="812800" cy="751444"/>
          </a:xfrm>
        </p:grpSpPr>
        <p:sp>
          <p:nvSpPr>
            <p:cNvPr id="24" name="Freeform 24"/>
            <p:cNvSpPr/>
            <p:nvPr/>
          </p:nvSpPr>
          <p:spPr>
            <a:xfrm>
              <a:off x="0" y="0"/>
              <a:ext cx="812800" cy="751444"/>
            </a:xfrm>
            <a:custGeom>
              <a:avLst/>
              <a:gdLst/>
              <a:ahLst/>
              <a:cxnLst/>
              <a:rect l="l" t="t" r="r" b="b"/>
              <a:pathLst>
                <a:path w="812800" h="751444">
                  <a:moveTo>
                    <a:pt x="406400" y="751444"/>
                  </a:moveTo>
                  <a:lnTo>
                    <a:pt x="0" y="345044"/>
                  </a:lnTo>
                  <a:lnTo>
                    <a:pt x="203200" y="345044"/>
                  </a:lnTo>
                  <a:lnTo>
                    <a:pt x="203200" y="0"/>
                  </a:lnTo>
                  <a:lnTo>
                    <a:pt x="609600" y="0"/>
                  </a:lnTo>
                  <a:lnTo>
                    <a:pt x="609600" y="345044"/>
                  </a:lnTo>
                  <a:lnTo>
                    <a:pt x="812800" y="345044"/>
                  </a:lnTo>
                  <a:lnTo>
                    <a:pt x="406400" y="751444"/>
                  </a:lnTo>
                  <a:close/>
                </a:path>
              </a:pathLst>
            </a:custGeom>
            <a:solidFill>
              <a:srgbClr val="FF1616"/>
            </a:solidFill>
          </p:spPr>
        </p:sp>
        <p:sp>
          <p:nvSpPr>
            <p:cNvPr id="25" name="TextBox 25"/>
            <p:cNvSpPr txBox="1"/>
            <p:nvPr/>
          </p:nvSpPr>
          <p:spPr>
            <a:xfrm>
              <a:off x="203200" y="0"/>
              <a:ext cx="406400" cy="711200"/>
            </a:xfrm>
            <a:prstGeom prst="rect">
              <a:avLst/>
            </a:prstGeom>
          </p:spPr>
          <p:txBody>
            <a:bodyPr lIns="50800" tIns="50800" rIns="50800" bIns="50800" rtlCol="0" anchor="ctr"/>
            <a:lstStyle/>
            <a:p>
              <a:pPr algn="ctr">
                <a:lnSpc>
                  <a:spcPts val="2520"/>
                </a:lnSpc>
              </a:pPr>
              <a:endParaRPr/>
            </a:p>
          </p:txBody>
        </p:sp>
      </p:grpSp>
      <p:sp>
        <p:nvSpPr>
          <p:cNvPr id="26" name="TextBox 26"/>
          <p:cNvSpPr txBox="1"/>
          <p:nvPr/>
        </p:nvSpPr>
        <p:spPr>
          <a:xfrm>
            <a:off x="1819792" y="3758020"/>
            <a:ext cx="3268803" cy="865192"/>
          </a:xfrm>
          <a:prstGeom prst="rect">
            <a:avLst/>
          </a:prstGeom>
        </p:spPr>
        <p:txBody>
          <a:bodyPr lIns="0" tIns="0" rIns="0" bIns="0" rtlCol="0" anchor="t">
            <a:spAutoFit/>
          </a:bodyPr>
          <a:lstStyle/>
          <a:p>
            <a:pPr algn="ctr">
              <a:lnSpc>
                <a:spcPts val="6806"/>
              </a:lnSpc>
            </a:pPr>
            <a:r>
              <a:rPr lang="en-US" sz="5970">
                <a:solidFill>
                  <a:srgbClr val="000000"/>
                </a:solidFill>
                <a:latin typeface="Oswald Bold"/>
              </a:rPr>
              <a:t>75 DAYS</a:t>
            </a:r>
          </a:p>
        </p:txBody>
      </p:sp>
      <p:sp>
        <p:nvSpPr>
          <p:cNvPr id="27" name="TextBox 27"/>
          <p:cNvSpPr txBox="1"/>
          <p:nvPr/>
        </p:nvSpPr>
        <p:spPr>
          <a:xfrm>
            <a:off x="2325288" y="3258202"/>
            <a:ext cx="2204693" cy="612947"/>
          </a:xfrm>
          <a:prstGeom prst="rect">
            <a:avLst/>
          </a:prstGeom>
        </p:spPr>
        <p:txBody>
          <a:bodyPr lIns="0" tIns="0" rIns="0" bIns="0" rtlCol="0" anchor="t">
            <a:spAutoFit/>
          </a:bodyPr>
          <a:lstStyle/>
          <a:p>
            <a:pPr algn="ctr">
              <a:lnSpc>
                <a:spcPts val="2511"/>
              </a:lnSpc>
            </a:pPr>
            <a:r>
              <a:rPr lang="en-US" sz="1794">
                <a:solidFill>
                  <a:srgbClr val="000000"/>
                </a:solidFill>
                <a:latin typeface="League Spartan"/>
              </a:rPr>
              <a:t>COUNSELING PROGRAM </a:t>
            </a:r>
          </a:p>
        </p:txBody>
      </p:sp>
      <p:sp>
        <p:nvSpPr>
          <p:cNvPr id="28" name="TextBox 28"/>
          <p:cNvSpPr txBox="1"/>
          <p:nvPr/>
        </p:nvSpPr>
        <p:spPr>
          <a:xfrm>
            <a:off x="313709" y="224769"/>
            <a:ext cx="9213575" cy="1187901"/>
          </a:xfrm>
          <a:prstGeom prst="rect">
            <a:avLst/>
          </a:prstGeom>
        </p:spPr>
        <p:txBody>
          <a:bodyPr lIns="0" tIns="0" rIns="0" bIns="0" rtlCol="0" anchor="t">
            <a:spAutoFit/>
          </a:bodyPr>
          <a:lstStyle/>
          <a:p>
            <a:pPr>
              <a:lnSpc>
                <a:spcPts val="4128"/>
              </a:lnSpc>
            </a:pPr>
            <a:r>
              <a:rPr lang="en-US" sz="4047">
                <a:solidFill>
                  <a:srgbClr val="000000"/>
                </a:solidFill>
                <a:latin typeface="Agrandir Medium"/>
              </a:rPr>
              <a:t>PROGRAM IMPLEMENTATION</a:t>
            </a:r>
          </a:p>
          <a:p>
            <a:pPr>
              <a:lnSpc>
                <a:spcPts val="4128"/>
              </a:lnSpc>
            </a:pPr>
            <a:r>
              <a:rPr lang="en-US" sz="4047">
                <a:solidFill>
                  <a:srgbClr val="000000"/>
                </a:solidFill>
                <a:latin typeface="Agrandir Medium"/>
              </a:rPr>
              <a:t>PERIOD SAVING</a:t>
            </a:r>
          </a:p>
        </p:txBody>
      </p:sp>
      <p:sp>
        <p:nvSpPr>
          <p:cNvPr id="29" name="TextBox 29"/>
          <p:cNvSpPr txBox="1"/>
          <p:nvPr/>
        </p:nvSpPr>
        <p:spPr>
          <a:xfrm>
            <a:off x="12788052" y="4032695"/>
            <a:ext cx="4646019" cy="1226718"/>
          </a:xfrm>
          <a:prstGeom prst="rect">
            <a:avLst/>
          </a:prstGeom>
        </p:spPr>
        <p:txBody>
          <a:bodyPr lIns="0" tIns="0" rIns="0" bIns="0" rtlCol="0" anchor="t">
            <a:spAutoFit/>
          </a:bodyPr>
          <a:lstStyle/>
          <a:p>
            <a:pPr algn="ctr">
              <a:lnSpc>
                <a:spcPts val="9674"/>
              </a:lnSpc>
            </a:pPr>
            <a:r>
              <a:rPr lang="en-US" sz="8486">
                <a:solidFill>
                  <a:srgbClr val="000000"/>
                </a:solidFill>
                <a:latin typeface="Oswald Bold"/>
              </a:rPr>
              <a:t>22 DAYS</a:t>
            </a:r>
          </a:p>
        </p:txBody>
      </p:sp>
      <p:sp>
        <p:nvSpPr>
          <p:cNvPr id="30" name="TextBox 30"/>
          <p:cNvSpPr txBox="1"/>
          <p:nvPr/>
        </p:nvSpPr>
        <p:spPr>
          <a:xfrm>
            <a:off x="12788052" y="5287743"/>
            <a:ext cx="4666149" cy="376292"/>
          </a:xfrm>
          <a:prstGeom prst="rect">
            <a:avLst/>
          </a:prstGeom>
        </p:spPr>
        <p:txBody>
          <a:bodyPr lIns="0" tIns="0" rIns="0" bIns="0" rtlCol="0" anchor="t">
            <a:spAutoFit/>
          </a:bodyPr>
          <a:lstStyle/>
          <a:p>
            <a:pPr algn="ctr">
              <a:lnSpc>
                <a:spcPts val="2606"/>
              </a:lnSpc>
            </a:pPr>
            <a:endParaRPr/>
          </a:p>
        </p:txBody>
      </p:sp>
      <p:sp>
        <p:nvSpPr>
          <p:cNvPr id="31" name="TextBox 31"/>
          <p:cNvSpPr txBox="1"/>
          <p:nvPr/>
        </p:nvSpPr>
        <p:spPr>
          <a:xfrm>
            <a:off x="12788052" y="3217468"/>
            <a:ext cx="4686279" cy="569823"/>
          </a:xfrm>
          <a:prstGeom prst="rect">
            <a:avLst/>
          </a:prstGeom>
        </p:spPr>
        <p:txBody>
          <a:bodyPr lIns="0" tIns="0" rIns="0" bIns="0" rtlCol="0" anchor="t">
            <a:spAutoFit/>
          </a:bodyPr>
          <a:lstStyle/>
          <a:p>
            <a:pPr algn="ctr">
              <a:lnSpc>
                <a:spcPts val="4528"/>
              </a:lnSpc>
            </a:pPr>
            <a:endParaRPr/>
          </a:p>
        </p:txBody>
      </p:sp>
      <p:sp>
        <p:nvSpPr>
          <p:cNvPr id="32" name="TextBox 32"/>
          <p:cNvSpPr txBox="1"/>
          <p:nvPr/>
        </p:nvSpPr>
        <p:spPr>
          <a:xfrm>
            <a:off x="13463791" y="3218503"/>
            <a:ext cx="3133576" cy="887730"/>
          </a:xfrm>
          <a:prstGeom prst="rect">
            <a:avLst/>
          </a:prstGeom>
        </p:spPr>
        <p:txBody>
          <a:bodyPr lIns="0" tIns="0" rIns="0" bIns="0" rtlCol="0" anchor="t">
            <a:spAutoFit/>
          </a:bodyPr>
          <a:lstStyle/>
          <a:p>
            <a:pPr algn="ctr">
              <a:lnSpc>
                <a:spcPts val="3570"/>
              </a:lnSpc>
            </a:pPr>
            <a:r>
              <a:rPr lang="en-US" sz="2550">
                <a:solidFill>
                  <a:srgbClr val="000000"/>
                </a:solidFill>
                <a:latin typeface="League Spartan"/>
              </a:rPr>
              <a:t>BIBLIOTHERAPY</a:t>
            </a:r>
          </a:p>
          <a:p>
            <a:pPr algn="ctr">
              <a:lnSpc>
                <a:spcPts val="3570"/>
              </a:lnSpc>
            </a:pPr>
            <a:r>
              <a:rPr lang="en-US" sz="2550">
                <a:solidFill>
                  <a:srgbClr val="000000"/>
                </a:solidFill>
                <a:latin typeface="League Spartan"/>
              </a:rPr>
              <a:t>PROGRAM </a:t>
            </a:r>
          </a:p>
        </p:txBody>
      </p:sp>
      <p:sp>
        <p:nvSpPr>
          <p:cNvPr id="33" name="TextBox 33"/>
          <p:cNvSpPr txBox="1"/>
          <p:nvPr/>
        </p:nvSpPr>
        <p:spPr>
          <a:xfrm>
            <a:off x="8540815" y="5316010"/>
            <a:ext cx="1640296" cy="1098317"/>
          </a:xfrm>
          <a:prstGeom prst="rect">
            <a:avLst/>
          </a:prstGeom>
        </p:spPr>
        <p:txBody>
          <a:bodyPr lIns="0" tIns="0" rIns="0" bIns="0" rtlCol="0" anchor="t">
            <a:spAutoFit/>
          </a:bodyPr>
          <a:lstStyle/>
          <a:p>
            <a:pPr algn="ctr">
              <a:lnSpc>
                <a:spcPts val="2987"/>
              </a:lnSpc>
            </a:pPr>
            <a:r>
              <a:rPr lang="en-US" sz="2134">
                <a:solidFill>
                  <a:srgbClr val="FFFFFF"/>
                </a:solidFill>
                <a:latin typeface="Canva Sans 1"/>
              </a:rPr>
              <a:t>LESS PERIOD UNTILL 75%</a:t>
            </a:r>
          </a:p>
        </p:txBody>
      </p:sp>
      <p:grpSp>
        <p:nvGrpSpPr>
          <p:cNvPr id="34" name="Group 34"/>
          <p:cNvGrpSpPr/>
          <p:nvPr/>
        </p:nvGrpSpPr>
        <p:grpSpPr>
          <a:xfrm>
            <a:off x="16877632" y="8917660"/>
            <a:ext cx="1277722" cy="1277722"/>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36" name="TextBox 36"/>
            <p:cNvSpPr txBox="1"/>
            <p:nvPr/>
          </p:nvSpPr>
          <p:spPr>
            <a:xfrm>
              <a:off x="76200" y="76200"/>
              <a:ext cx="660400" cy="660400"/>
            </a:xfrm>
            <a:prstGeom prst="rect">
              <a:avLst/>
            </a:prstGeom>
          </p:spPr>
          <p:txBody>
            <a:bodyPr lIns="50800" tIns="50800" rIns="50800" bIns="50800" rtlCol="0" anchor="ctr"/>
            <a:lstStyle/>
            <a:p>
              <a:pPr algn="ctr">
                <a:lnSpc>
                  <a:spcPts val="2520"/>
                </a:lnSpc>
              </a:pPr>
              <a:r>
                <a:rPr lang="en-US" sz="2100" spc="-83">
                  <a:solidFill>
                    <a:srgbClr val="FFFFFF"/>
                  </a:solidFill>
                  <a:latin typeface="Open Sans"/>
                </a:rPr>
                <a:t>87</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2000"/>
          </a:blip>
          <a:srcRect/>
          <a:stretch>
            <a:fillRect/>
          </a:stretch>
        </p:blipFill>
        <p:spPr>
          <a:xfrm>
            <a:off x="8541195" y="1349699"/>
            <a:ext cx="9176017" cy="5287624"/>
          </a:xfrm>
          <a:prstGeom prst="rect">
            <a:avLst/>
          </a:prstGeom>
        </p:spPr>
      </p:pic>
      <p:grpSp>
        <p:nvGrpSpPr>
          <p:cNvPr id="4" name="Group 4"/>
          <p:cNvGrpSpPr/>
          <p:nvPr/>
        </p:nvGrpSpPr>
        <p:grpSpPr>
          <a:xfrm>
            <a:off x="4127156" y="141607"/>
            <a:ext cx="13948387" cy="1325943"/>
            <a:chOff x="0" y="0"/>
            <a:chExt cx="3673649" cy="349220"/>
          </a:xfrm>
        </p:grpSpPr>
        <p:sp>
          <p:nvSpPr>
            <p:cNvPr id="5" name="Freeform 5"/>
            <p:cNvSpPr/>
            <p:nvPr/>
          </p:nvSpPr>
          <p:spPr>
            <a:xfrm>
              <a:off x="0" y="0"/>
              <a:ext cx="3673649" cy="349220"/>
            </a:xfrm>
            <a:custGeom>
              <a:avLst/>
              <a:gdLst/>
              <a:ahLst/>
              <a:cxnLst/>
              <a:rect l="l" t="t" r="r" b="b"/>
              <a:pathLst>
                <a:path w="3673649" h="349220">
                  <a:moveTo>
                    <a:pt x="0" y="0"/>
                  </a:moveTo>
                  <a:lnTo>
                    <a:pt x="3673649" y="0"/>
                  </a:lnTo>
                  <a:lnTo>
                    <a:pt x="3673649" y="349220"/>
                  </a:lnTo>
                  <a:lnTo>
                    <a:pt x="0" y="349220"/>
                  </a:lnTo>
                  <a:close/>
                </a:path>
              </a:pathLst>
            </a:custGeom>
            <a:solidFill>
              <a:srgbClr val="E1E1E1">
                <a:alpha val="63922"/>
              </a:srgbClr>
            </a:solidFill>
          </p:spPr>
        </p:sp>
        <p:sp>
          <p:nvSpPr>
            <p:cNvPr id="6" name="TextBox 6"/>
            <p:cNvSpPr txBox="1"/>
            <p:nvPr/>
          </p:nvSpPr>
          <p:spPr>
            <a:xfrm>
              <a:off x="0" y="0"/>
              <a:ext cx="812800" cy="812800"/>
            </a:xfrm>
            <a:prstGeom prst="rect">
              <a:avLst/>
            </a:prstGeom>
          </p:spPr>
          <p:txBody>
            <a:bodyPr lIns="50800" tIns="50800" rIns="50800" bIns="50800" rtlCol="0" anchor="ctr"/>
            <a:lstStyle/>
            <a:p>
              <a:pPr algn="ctr">
                <a:lnSpc>
                  <a:spcPts val="2520"/>
                </a:lnSpc>
              </a:pPr>
              <a:endParaRPr/>
            </a:p>
          </p:txBody>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90455">
            <a:off x="13440852" y="1380300"/>
            <a:ext cx="3983179" cy="5400146"/>
          </a:xfrm>
          <a:prstGeom prst="rect">
            <a:avLst/>
          </a:prstGeom>
        </p:spPr>
      </p:pic>
      <p:sp>
        <p:nvSpPr>
          <p:cNvPr id="8" name="TextBox 8"/>
          <p:cNvSpPr txBox="1"/>
          <p:nvPr/>
        </p:nvSpPr>
        <p:spPr>
          <a:xfrm>
            <a:off x="1253930" y="334905"/>
            <a:ext cx="13570412" cy="1014794"/>
          </a:xfrm>
          <a:prstGeom prst="rect">
            <a:avLst/>
          </a:prstGeom>
        </p:spPr>
        <p:txBody>
          <a:bodyPr lIns="0" tIns="0" rIns="0" bIns="0" rtlCol="0" anchor="t">
            <a:spAutoFit/>
          </a:bodyPr>
          <a:lstStyle/>
          <a:p>
            <a:pPr algn="ctr">
              <a:lnSpc>
                <a:spcPts val="7066"/>
              </a:lnSpc>
            </a:pPr>
            <a:r>
              <a:rPr lang="en-US" sz="5047">
                <a:solidFill>
                  <a:srgbClr val="0000FF"/>
                </a:solidFill>
                <a:latin typeface="Agrandir Medium"/>
              </a:rPr>
              <a:t>MANPOWER SAVING WITH:-</a:t>
            </a:r>
          </a:p>
        </p:txBody>
      </p:sp>
      <p:sp>
        <p:nvSpPr>
          <p:cNvPr id="9" name="TextBox 9"/>
          <p:cNvSpPr txBox="1"/>
          <p:nvPr/>
        </p:nvSpPr>
        <p:spPr>
          <a:xfrm>
            <a:off x="13856880" y="3373738"/>
            <a:ext cx="2665363" cy="887730"/>
          </a:xfrm>
          <a:prstGeom prst="rect">
            <a:avLst/>
          </a:prstGeom>
        </p:spPr>
        <p:txBody>
          <a:bodyPr lIns="0" tIns="0" rIns="0" bIns="0" rtlCol="0" anchor="t">
            <a:spAutoFit/>
          </a:bodyPr>
          <a:lstStyle/>
          <a:p>
            <a:pPr algn="ctr">
              <a:lnSpc>
                <a:spcPts val="3570"/>
              </a:lnSpc>
            </a:pPr>
            <a:r>
              <a:rPr lang="en-US" sz="2550">
                <a:solidFill>
                  <a:srgbClr val="000000"/>
                </a:solidFill>
                <a:latin typeface="League Spartan"/>
              </a:rPr>
              <a:t>PROGRAM </a:t>
            </a:r>
          </a:p>
          <a:p>
            <a:pPr algn="ctr">
              <a:lnSpc>
                <a:spcPts val="3570"/>
              </a:lnSpc>
            </a:pPr>
            <a:r>
              <a:rPr lang="en-US" sz="2550">
                <a:solidFill>
                  <a:srgbClr val="000000"/>
                </a:solidFill>
                <a:latin typeface="League Spartan"/>
              </a:rPr>
              <a:t>BIBLIOTHERAPY</a:t>
            </a:r>
          </a:p>
        </p:txBody>
      </p:sp>
      <p:grpSp>
        <p:nvGrpSpPr>
          <p:cNvPr id="10" name="Group 10"/>
          <p:cNvGrpSpPr/>
          <p:nvPr/>
        </p:nvGrpSpPr>
        <p:grpSpPr>
          <a:xfrm>
            <a:off x="160514" y="4936172"/>
            <a:ext cx="8265154" cy="5221361"/>
            <a:chOff x="0" y="-54605"/>
            <a:chExt cx="2176831" cy="1375173"/>
          </a:xfrm>
        </p:grpSpPr>
        <p:sp>
          <p:nvSpPr>
            <p:cNvPr id="11" name="Freeform 11"/>
            <p:cNvSpPr/>
            <p:nvPr/>
          </p:nvSpPr>
          <p:spPr>
            <a:xfrm>
              <a:off x="0" y="-54605"/>
              <a:ext cx="2176831" cy="1375173"/>
            </a:xfrm>
            <a:custGeom>
              <a:avLst/>
              <a:gdLst/>
              <a:ahLst/>
              <a:cxnLst/>
              <a:rect l="l" t="t" r="r" b="b"/>
              <a:pathLst>
                <a:path w="2176831" h="1320567">
                  <a:moveTo>
                    <a:pt x="0" y="0"/>
                  </a:moveTo>
                  <a:lnTo>
                    <a:pt x="2176831" y="0"/>
                  </a:lnTo>
                  <a:lnTo>
                    <a:pt x="2176831" y="1320567"/>
                  </a:lnTo>
                  <a:lnTo>
                    <a:pt x="0" y="1320567"/>
                  </a:lnTo>
                  <a:close/>
                </a:path>
              </a:pathLst>
            </a:custGeom>
            <a:solidFill>
              <a:srgbClr val="DFAF65"/>
            </a:solidFill>
          </p:spPr>
          <p:txBody>
            <a:bodyPr/>
            <a:lstStyle/>
            <a:p>
              <a:r>
                <a:rPr lang="en-MY" b="1" i="0" u="none" strike="noStrike" dirty="0">
                  <a:solidFill>
                    <a:srgbClr val="000000"/>
                  </a:solidFill>
                  <a:effectLst/>
                  <a:latin typeface="YAD7QhG2T6o 0"/>
                </a:rPr>
                <a:t>PROSES PELAKSANAAN PROGRAM PENGURUSAN EMOSI</a:t>
              </a:r>
            </a:p>
            <a:p>
              <a:endParaRPr lang="en-MY" dirty="0">
                <a:solidFill>
                  <a:srgbClr val="000000"/>
                </a:solidFill>
                <a:effectLst/>
                <a:latin typeface="YAD7QhG2T6o 0"/>
              </a:endParaRPr>
            </a:p>
            <a:p>
              <a:r>
                <a:rPr lang="en-MY" b="1" i="0" u="none" strike="noStrike" dirty="0">
                  <a:solidFill>
                    <a:srgbClr val="000000"/>
                  </a:solidFill>
                  <a:effectLst/>
                  <a:latin typeface="YAD7QhG2T6o 0"/>
                </a:rPr>
                <a:t>1) Program </a:t>
              </a:r>
              <a:r>
                <a:rPr lang="en-MY" b="1" i="0" u="none" strike="noStrike" dirty="0" err="1">
                  <a:solidFill>
                    <a:srgbClr val="000000"/>
                  </a:solidFill>
                  <a:effectLst/>
                  <a:latin typeface="YAD7QhG2T6o 0"/>
                </a:rPr>
                <a:t>Intervensi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Pegawai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Prestasi</a:t>
              </a:r>
              <a:r>
                <a:rPr lang="en-MY" b="1" i="0" u="none" strike="noStrike" dirty="0">
                  <a:solidFill>
                    <a:srgbClr val="000000"/>
                  </a:solidFill>
                  <a:effectLst/>
                  <a:latin typeface="YAD7QhG2T6o 0"/>
                </a:rPr>
                <a:t> </a:t>
              </a:r>
              <a:endParaRPr lang="en-MY" dirty="0">
                <a:solidFill>
                  <a:srgbClr val="000000"/>
                </a:solidFill>
                <a:effectLst/>
                <a:latin typeface="YAD7QhG2T6o 0"/>
              </a:endParaRPr>
            </a:p>
            <a:p>
              <a:r>
                <a:rPr lang="en-MY" b="1" i="0" u="none" strike="noStrike" dirty="0" err="1">
                  <a:solidFill>
                    <a:srgbClr val="000000"/>
                  </a:solidFill>
                  <a:effectLst/>
                  <a:latin typeface="YAD7QhG2T6o 0"/>
                </a:rPr>
                <a:t>Rendah</a:t>
              </a:r>
              <a:r>
                <a:rPr lang="en-MY" b="1" i="0" u="none" strike="noStrike" dirty="0">
                  <a:solidFill>
                    <a:srgbClr val="000000"/>
                  </a:solidFill>
                  <a:effectLst/>
                  <a:latin typeface="YAD7QhG2T6o 0"/>
                </a:rPr>
                <a:t> 2022 = 4 orang</a:t>
              </a:r>
              <a:endParaRPr lang="en-MY" dirty="0">
                <a:solidFill>
                  <a:srgbClr val="000000"/>
                </a:solidFill>
                <a:effectLst/>
                <a:latin typeface="YAD7QhG2T6o 0"/>
              </a:endParaRPr>
            </a:p>
            <a:p>
              <a:r>
                <a:rPr lang="en-MY" b="0" i="0" u="none" strike="noStrike" dirty="0">
                  <a:solidFill>
                    <a:srgbClr val="000000"/>
                  </a:solidFill>
                  <a:effectLst/>
                  <a:latin typeface="YAD7QhG2T6o 0"/>
                </a:rPr>
                <a:t>2</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Pengurusan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Prestasi</a:t>
              </a:r>
              <a:r>
                <a:rPr lang="en-MY" b="1" i="0" u="none" strike="noStrike" dirty="0">
                  <a:solidFill>
                    <a:srgbClr val="000000"/>
                  </a:solidFill>
                  <a:effectLst/>
                  <a:latin typeface="YAD7QhG2T6o 0"/>
                </a:rPr>
                <a:t> 2022 = 4 orang</a:t>
              </a:r>
              <a:endParaRPr lang="en-MY" dirty="0">
                <a:solidFill>
                  <a:srgbClr val="000000"/>
                </a:solidFill>
                <a:effectLst/>
                <a:latin typeface="YAD7QhG2T6o 0"/>
              </a:endParaRPr>
            </a:p>
            <a:p>
              <a:r>
                <a:rPr lang="en-MY" b="1" i="0" u="none" strike="noStrike" dirty="0">
                  <a:solidFill>
                    <a:srgbClr val="000000"/>
                  </a:solidFill>
                  <a:effectLst/>
                  <a:latin typeface="YAD7QhG2T6o 0"/>
                </a:rPr>
                <a:t>3)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Kembara</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Rohani</a:t>
              </a:r>
              <a:r>
                <a:rPr lang="en-MY" b="1" i="0" u="none" strike="noStrike" dirty="0">
                  <a:solidFill>
                    <a:srgbClr val="000000"/>
                  </a:solidFill>
                  <a:effectLst/>
                  <a:latin typeface="YAD7QhG2T6o 0"/>
                </a:rPr>
                <a:t> 1 = 121 orang</a:t>
              </a:r>
              <a:endParaRPr lang="en-MY" dirty="0">
                <a:solidFill>
                  <a:srgbClr val="000000"/>
                </a:solidFill>
                <a:effectLst/>
                <a:latin typeface="YAD7QhG2T6o 0"/>
              </a:endParaRPr>
            </a:p>
            <a:p>
              <a:r>
                <a:rPr lang="en-MY" b="1" i="0" u="none" strike="noStrike" dirty="0">
                  <a:solidFill>
                    <a:srgbClr val="000000"/>
                  </a:solidFill>
                  <a:effectLst/>
                  <a:latin typeface="YAD7QhG2T6o 0"/>
                </a:rPr>
                <a:t>4)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Kembara</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Rohani</a:t>
              </a:r>
              <a:r>
                <a:rPr lang="en-MY" b="1" i="0" u="none" strike="noStrike" dirty="0">
                  <a:solidFill>
                    <a:srgbClr val="000000"/>
                  </a:solidFill>
                  <a:effectLst/>
                  <a:latin typeface="YAD7QhG2T6o 0"/>
                </a:rPr>
                <a:t> 2 = 56 orang</a:t>
              </a:r>
              <a:endParaRPr lang="en-MY" dirty="0">
                <a:solidFill>
                  <a:srgbClr val="000000"/>
                </a:solidFill>
                <a:effectLst/>
                <a:latin typeface="YAD7QhG2T6o 0"/>
              </a:endParaRPr>
            </a:p>
            <a:p>
              <a:r>
                <a:rPr lang="en-MY" b="1" i="0" u="none" strike="noStrike" dirty="0">
                  <a:solidFill>
                    <a:srgbClr val="000000"/>
                  </a:solidFill>
                  <a:effectLst/>
                  <a:latin typeface="YAD7QhG2T6o 0"/>
                </a:rPr>
                <a:t>5) </a:t>
              </a:r>
              <a:r>
                <a:rPr lang="en-MY" b="1" i="0" u="none" strike="noStrike" dirty="0" err="1">
                  <a:solidFill>
                    <a:srgbClr val="000000"/>
                  </a:solidFill>
                  <a:effectLst/>
                  <a:latin typeface="YAD7QhG2T6o 0"/>
                </a:rPr>
                <a:t>Jelajah</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 30 orang</a:t>
              </a:r>
              <a:endParaRPr lang="en-MY" dirty="0">
                <a:solidFill>
                  <a:srgbClr val="000000"/>
                </a:solidFill>
                <a:effectLst/>
                <a:latin typeface="YAD7QhG2T6o 0"/>
              </a:endParaRPr>
            </a:p>
            <a:p>
              <a:r>
                <a:rPr lang="en-MY" b="1" i="0" u="none" strike="noStrike" dirty="0">
                  <a:solidFill>
                    <a:srgbClr val="000000"/>
                  </a:solidFill>
                  <a:effectLst/>
                  <a:latin typeface="YAD7QhG2T6o 0"/>
                </a:rPr>
                <a:t>6)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Komuniti</a:t>
              </a:r>
              <a:r>
                <a:rPr lang="en-MY" b="1" i="0" u="none" strike="noStrike" dirty="0">
                  <a:solidFill>
                    <a:srgbClr val="000000"/>
                  </a:solidFill>
                  <a:effectLst/>
                  <a:latin typeface="YAD7QhG2T6o 0"/>
                </a:rPr>
                <a:t> = 24 orang</a:t>
              </a:r>
              <a:endParaRPr lang="en-MY" dirty="0">
                <a:solidFill>
                  <a:srgbClr val="000000"/>
                </a:solidFill>
                <a:effectLst/>
                <a:latin typeface="YAD7QhG2T6o 0"/>
              </a:endParaRPr>
            </a:p>
            <a:p>
              <a:r>
                <a:rPr lang="en-MY" b="1" i="0" u="none" strike="noStrike" dirty="0">
                  <a:solidFill>
                    <a:srgbClr val="000000"/>
                  </a:solidFill>
                  <a:effectLst/>
                  <a:latin typeface="YAD7QhG2T6o 0"/>
                </a:rPr>
                <a:t>7)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Konseptualisasi</a:t>
              </a:r>
              <a:r>
                <a:rPr lang="en-MY" b="1" i="0" u="none" strike="noStrike" dirty="0">
                  <a:solidFill>
                    <a:srgbClr val="000000"/>
                  </a:solidFill>
                  <a:effectLst/>
                  <a:latin typeface="YAD7QhG2T6o 0"/>
                </a:rPr>
                <a:t> Kes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MARA </a:t>
              </a:r>
              <a:endParaRPr lang="en-MY" dirty="0">
                <a:solidFill>
                  <a:srgbClr val="000000"/>
                </a:solidFill>
                <a:effectLst/>
                <a:latin typeface="YAD7QhG2T6o 0"/>
              </a:endParaRPr>
            </a:p>
            <a:p>
              <a:r>
                <a:rPr lang="en-MY" b="1" i="0" u="none" strike="noStrike" dirty="0">
                  <a:solidFill>
                    <a:srgbClr val="000000"/>
                  </a:solidFill>
                  <a:effectLst/>
                  <a:latin typeface="YAD7QhG2T6o 0"/>
                </a:rPr>
                <a:t>= 27 orang</a:t>
              </a:r>
              <a:endParaRPr lang="en-MY" dirty="0">
                <a:solidFill>
                  <a:srgbClr val="000000"/>
                </a:solidFill>
                <a:effectLst/>
                <a:latin typeface="YAD7QhG2T6o 0"/>
              </a:endParaRPr>
            </a:p>
            <a:p>
              <a:r>
                <a:rPr lang="en-MY" b="1" i="0" u="none" strike="noStrike" dirty="0">
                  <a:solidFill>
                    <a:srgbClr val="000000"/>
                  </a:solidFill>
                  <a:effectLst/>
                  <a:latin typeface="YAD7QhG2T6o 0"/>
                </a:rPr>
                <a:t>8) </a:t>
              </a:r>
              <a:r>
                <a:rPr lang="en-MY" b="1" i="0" u="none" strike="noStrike" dirty="0" err="1">
                  <a:solidFill>
                    <a:srgbClr val="000000"/>
                  </a:solidFill>
                  <a:effectLst/>
                  <a:latin typeface="YAD7QhG2T6o 0"/>
                </a:rPr>
                <a:t>Kursus</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Peningkatan</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Kompetensi</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dalam</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teori</a:t>
              </a:r>
              <a:r>
                <a:rPr lang="en-MY" b="1" i="0" u="none" strike="noStrike" dirty="0">
                  <a:solidFill>
                    <a:srgbClr val="000000"/>
                  </a:solidFill>
                  <a:effectLst/>
                  <a:latin typeface="YAD7QhG2T6o 0"/>
                </a:rPr>
                <a:t> </a:t>
              </a:r>
              <a:endParaRPr lang="en-MY" dirty="0">
                <a:solidFill>
                  <a:srgbClr val="000000"/>
                </a:solidFill>
                <a:effectLst/>
                <a:latin typeface="YAD7QhG2T6o 0"/>
              </a:endParaRPr>
            </a:p>
            <a:p>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solution focused brief </a:t>
              </a:r>
              <a:r>
                <a:rPr lang="en-MY" b="1" i="0" u="none" strike="noStrike" dirty="0" err="1">
                  <a:solidFill>
                    <a:srgbClr val="000000"/>
                  </a:solidFill>
                  <a:effectLst/>
                  <a:latin typeface="YAD7QhG2T6o 0"/>
                </a:rPr>
                <a:t>theraphy</a:t>
              </a:r>
              <a:r>
                <a:rPr lang="en-MY" b="1" i="0" u="none" strike="noStrike" dirty="0">
                  <a:solidFill>
                    <a:srgbClr val="000000"/>
                  </a:solidFill>
                  <a:effectLst/>
                  <a:latin typeface="YAD7QhG2T6o 0"/>
                </a:rPr>
                <a:t> = 24 orang</a:t>
              </a:r>
              <a:endParaRPr lang="en-MY" dirty="0">
                <a:solidFill>
                  <a:srgbClr val="000000"/>
                </a:solidFill>
                <a:effectLst/>
                <a:latin typeface="YAD7QhG2T6o 0"/>
              </a:endParaRPr>
            </a:p>
            <a:p>
              <a:r>
                <a:rPr lang="en-MY" b="1" i="0" u="none" strike="noStrike" dirty="0">
                  <a:solidFill>
                    <a:srgbClr val="000000"/>
                  </a:solidFill>
                  <a:effectLst/>
                  <a:latin typeface="YAD7QhG2T6o 0"/>
                </a:rPr>
                <a:t>9) </a:t>
              </a:r>
              <a:r>
                <a:rPr lang="en-MY" b="1" i="0" u="none" strike="noStrike" dirty="0" err="1">
                  <a:solidFill>
                    <a:srgbClr val="000000"/>
                  </a:solidFill>
                  <a:effectLst/>
                  <a:latin typeface="YAD7QhG2T6o 0"/>
                </a:rPr>
                <a:t>Bengkel</a:t>
              </a:r>
              <a:r>
                <a:rPr lang="en-MY" b="1" i="0" u="none" strike="noStrike" dirty="0">
                  <a:solidFill>
                    <a:srgbClr val="000000"/>
                  </a:solidFill>
                  <a:effectLst/>
                  <a:latin typeface="YAD7QhG2T6o 0"/>
                </a:rPr>
                <a:t> strategi </a:t>
              </a:r>
              <a:r>
                <a:rPr lang="en-MY" b="1" i="0" u="none" strike="noStrike" dirty="0" err="1">
                  <a:solidFill>
                    <a:srgbClr val="000000"/>
                  </a:solidFill>
                  <a:effectLst/>
                  <a:latin typeface="YAD7QhG2T6o 0"/>
                </a:rPr>
                <a:t>kaunseling</a:t>
              </a:r>
              <a:r>
                <a:rPr lang="en-MY" b="1" i="0" u="none" strike="noStrike" dirty="0">
                  <a:solidFill>
                    <a:srgbClr val="000000"/>
                  </a:solidFill>
                  <a:effectLst/>
                  <a:latin typeface="YAD7QhG2T6o 0"/>
                </a:rPr>
                <a:t> motivational interviewing </a:t>
              </a:r>
              <a:endParaRPr lang="en-MY" dirty="0">
                <a:solidFill>
                  <a:srgbClr val="000000"/>
                </a:solidFill>
                <a:effectLst/>
                <a:latin typeface="YAD7QhG2T6o 0"/>
              </a:endParaRPr>
            </a:p>
            <a:p>
              <a:r>
                <a:rPr lang="en-MY" b="1" i="0" u="none" strike="noStrike" dirty="0" err="1">
                  <a:solidFill>
                    <a:srgbClr val="000000"/>
                  </a:solidFill>
                  <a:effectLst/>
                  <a:latin typeface="YAD7QhG2T6o 0"/>
                </a:rPr>
                <a:t>untuk</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kaunselor</a:t>
              </a:r>
              <a:r>
                <a:rPr lang="en-MY" b="1" i="0" u="none" strike="noStrike" dirty="0">
                  <a:solidFill>
                    <a:srgbClr val="000000"/>
                  </a:solidFill>
                  <a:effectLst/>
                  <a:latin typeface="YAD7QhG2T6o 0"/>
                </a:rPr>
                <a:t> KKTM, MIJI, IKM = 35 orang</a:t>
              </a:r>
              <a:endParaRPr lang="en-MY" dirty="0">
                <a:solidFill>
                  <a:srgbClr val="000000"/>
                </a:solidFill>
                <a:effectLst/>
                <a:latin typeface="YAD7QhG2T6o 0"/>
              </a:endParaRPr>
            </a:p>
            <a:p>
              <a:r>
                <a:rPr lang="en-MY" b="1" i="0" u="none" strike="noStrike" dirty="0">
                  <a:solidFill>
                    <a:srgbClr val="000000"/>
                  </a:solidFill>
                  <a:effectLst/>
                  <a:latin typeface="YAD7QhG2T6o 0"/>
                </a:rPr>
                <a:t>10) Program </a:t>
              </a:r>
              <a:r>
                <a:rPr lang="en-MY" b="1" i="0" u="none" strike="noStrike" dirty="0" err="1">
                  <a:solidFill>
                    <a:srgbClr val="000000"/>
                  </a:solidFill>
                  <a:effectLst/>
                  <a:latin typeface="YAD7QhG2T6o 0"/>
                </a:rPr>
                <a:t>libat</a:t>
              </a:r>
              <a:r>
                <a:rPr lang="en-MY" b="1" i="0" u="none" strike="noStrike" dirty="0">
                  <a:solidFill>
                    <a:srgbClr val="000000"/>
                  </a:solidFill>
                  <a:effectLst/>
                  <a:latin typeface="YAD7QhG2T6o 0"/>
                </a:rPr>
                <a:t> urus BSM </a:t>
              </a:r>
              <a:r>
                <a:rPr lang="en-MY" b="1" i="0" u="none" strike="noStrike" dirty="0" err="1">
                  <a:solidFill>
                    <a:srgbClr val="000000"/>
                  </a:solidFill>
                  <a:effectLst/>
                  <a:latin typeface="YAD7QhG2T6o 0"/>
                </a:rPr>
                <a:t>bersama</a:t>
              </a:r>
              <a:r>
                <a:rPr lang="en-MY" b="1" i="0" u="none" strike="noStrike" dirty="0">
                  <a:solidFill>
                    <a:srgbClr val="000000"/>
                  </a:solidFill>
                  <a:effectLst/>
                  <a:latin typeface="YAD7QhG2T6o 0"/>
                </a:rPr>
                <a:t> </a:t>
              </a:r>
              <a:r>
                <a:rPr lang="en-MY" b="1" i="0" u="none" strike="noStrike" dirty="0" err="1">
                  <a:solidFill>
                    <a:srgbClr val="000000"/>
                  </a:solidFill>
                  <a:effectLst/>
                  <a:latin typeface="YAD7QhG2T6o 0"/>
                </a:rPr>
                <a:t>warga</a:t>
              </a:r>
              <a:r>
                <a:rPr lang="en-MY" b="1" i="0" u="none" strike="noStrike" dirty="0">
                  <a:solidFill>
                    <a:srgbClr val="000000"/>
                  </a:solidFill>
                  <a:effectLst/>
                  <a:latin typeface="YAD7QhG2T6o 0"/>
                </a:rPr>
                <a:t> KPM </a:t>
              </a:r>
              <a:r>
                <a:rPr lang="en-MY" b="1" i="0" u="none" strike="noStrike" dirty="0" err="1">
                  <a:solidFill>
                    <a:srgbClr val="000000"/>
                  </a:solidFill>
                  <a:effectLst/>
                  <a:latin typeface="YAD7QhG2T6o 0"/>
                </a:rPr>
                <a:t>Beranang</a:t>
              </a:r>
              <a:r>
                <a:rPr lang="en-MY" b="1" i="0" u="none" strike="noStrike" dirty="0">
                  <a:solidFill>
                    <a:srgbClr val="000000"/>
                  </a:solidFill>
                  <a:effectLst/>
                  <a:latin typeface="YAD7QhG2T6o 0"/>
                </a:rPr>
                <a:t> </a:t>
              </a:r>
              <a:endParaRPr lang="en-MY" dirty="0">
                <a:solidFill>
                  <a:srgbClr val="000000"/>
                </a:solidFill>
                <a:effectLst/>
                <a:latin typeface="YAD7QhG2T6o 0"/>
              </a:endParaRPr>
            </a:p>
            <a:p>
              <a:r>
                <a:rPr lang="en-MY" b="1" i="0" u="none" strike="noStrike" dirty="0">
                  <a:solidFill>
                    <a:srgbClr val="000000"/>
                  </a:solidFill>
                  <a:effectLst/>
                  <a:latin typeface="YAD7QhG2T6o 0"/>
                </a:rPr>
                <a:t>dan MJII = 88 orang</a:t>
              </a:r>
              <a:endParaRPr lang="en-MY" dirty="0">
                <a:solidFill>
                  <a:srgbClr val="000000"/>
                </a:solidFill>
                <a:latin typeface="YAD7QhG2T6o 0"/>
              </a:endParaRPr>
            </a:p>
            <a:p>
              <a:pPr algn="ctr"/>
              <a:r>
                <a:rPr lang="en-MY" sz="2400" b="1" i="0" u="none" strike="noStrike" dirty="0">
                  <a:solidFill>
                    <a:srgbClr val="000000"/>
                  </a:solidFill>
                  <a:effectLst/>
                  <a:latin typeface="YAD7QhG2T6o 0"/>
                </a:rPr>
                <a:t>413 Orang</a:t>
              </a:r>
              <a:endParaRPr lang="en-MY" sz="2400" dirty="0">
                <a:solidFill>
                  <a:srgbClr val="000000"/>
                </a:solidFill>
                <a:effectLst/>
                <a:latin typeface="YAD7QhG2T6o 0"/>
              </a:endParaRPr>
            </a:p>
            <a:p>
              <a:endParaRPr lang="en-MY" dirty="0"/>
            </a:p>
          </p:txBody>
        </p:sp>
        <p:sp>
          <p:nvSpPr>
            <p:cNvPr id="12" name="TextBox 12"/>
            <p:cNvSpPr txBox="1"/>
            <p:nvPr/>
          </p:nvSpPr>
          <p:spPr>
            <a:xfrm>
              <a:off x="0" y="0"/>
              <a:ext cx="812800" cy="812800"/>
            </a:xfrm>
            <a:prstGeom prst="rect">
              <a:avLst/>
            </a:prstGeom>
          </p:spPr>
          <p:txBody>
            <a:bodyPr lIns="50800" tIns="50800" rIns="50800" bIns="50800" rtlCol="0" anchor="ctr"/>
            <a:lstStyle/>
            <a:p>
              <a:pPr algn="ctr">
                <a:lnSpc>
                  <a:spcPts val="2520"/>
                </a:lnSpc>
              </a:pPr>
              <a:endParaRPr lang="en-US" sz="1800" spc="-71" dirty="0">
                <a:solidFill>
                  <a:srgbClr val="000000"/>
                </a:solidFill>
                <a:latin typeface="Open Sans Bold"/>
              </a:endParaRPr>
            </a:p>
          </p:txBody>
        </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533488" flipV="1">
            <a:off x="4937459" y="1891126"/>
            <a:ext cx="3906986" cy="3646943"/>
          </a:xfrm>
          <a:prstGeom prst="rect">
            <a:avLst/>
          </a:prstGeom>
        </p:spPr>
      </p:pic>
      <p:grpSp>
        <p:nvGrpSpPr>
          <p:cNvPr id="14" name="Group 14"/>
          <p:cNvGrpSpPr/>
          <p:nvPr/>
        </p:nvGrpSpPr>
        <p:grpSpPr>
          <a:xfrm>
            <a:off x="10322200" y="6599807"/>
            <a:ext cx="7395012" cy="3687193"/>
            <a:chOff x="0" y="0"/>
            <a:chExt cx="1947658" cy="971112"/>
          </a:xfrm>
        </p:grpSpPr>
        <p:sp>
          <p:nvSpPr>
            <p:cNvPr id="15" name="Freeform 15"/>
            <p:cNvSpPr/>
            <p:nvPr/>
          </p:nvSpPr>
          <p:spPr>
            <a:xfrm>
              <a:off x="0" y="0"/>
              <a:ext cx="1947658" cy="971113"/>
            </a:xfrm>
            <a:custGeom>
              <a:avLst/>
              <a:gdLst/>
              <a:ahLst/>
              <a:cxnLst/>
              <a:rect l="l" t="t" r="r" b="b"/>
              <a:pathLst>
                <a:path w="1947658" h="971113">
                  <a:moveTo>
                    <a:pt x="0" y="0"/>
                  </a:moveTo>
                  <a:lnTo>
                    <a:pt x="1947658" y="0"/>
                  </a:lnTo>
                  <a:lnTo>
                    <a:pt x="1947658" y="971113"/>
                  </a:lnTo>
                  <a:lnTo>
                    <a:pt x="0" y="971113"/>
                  </a:lnTo>
                  <a:close/>
                </a:path>
              </a:pathLst>
            </a:custGeom>
            <a:solidFill>
              <a:srgbClr val="000000"/>
            </a:solidFill>
          </p:spPr>
          <p:txBody>
            <a:bodyPr/>
            <a:lstStyle/>
            <a:p>
              <a:r>
                <a:rPr lang="en-MY" b="1" i="0" u="none" strike="noStrike" dirty="0">
                  <a:solidFill>
                    <a:srgbClr val="FFFFFF"/>
                  </a:solidFill>
                  <a:effectLst/>
                  <a:latin typeface="YAD7QhG2T6o 0"/>
                </a:rPr>
                <a:t>PROSES PELAKSANAAN PROJEK BIBLIOTERAPI</a:t>
              </a:r>
            </a:p>
            <a:p>
              <a:endParaRPr lang="en-MY" dirty="0">
                <a:solidFill>
                  <a:srgbClr val="FFFFFF"/>
                </a:solidFill>
                <a:effectLst/>
                <a:latin typeface="YAD7QhG2T6o 0"/>
              </a:endParaRPr>
            </a:p>
            <a:p>
              <a:r>
                <a:rPr lang="en-MY" b="1" i="0" u="none" strike="noStrike" dirty="0">
                  <a:solidFill>
                    <a:srgbClr val="F5FF83"/>
                  </a:solidFill>
                  <a:effectLst/>
                  <a:latin typeface="YAD7QhG2T6o 0"/>
                </a:rPr>
                <a:t>1) </a:t>
              </a:r>
              <a:r>
                <a:rPr lang="en-MY" b="1" i="0" u="none" strike="noStrike" dirty="0" err="1">
                  <a:solidFill>
                    <a:srgbClr val="F5FF83"/>
                  </a:solidFill>
                  <a:effectLst/>
                  <a:latin typeface="YAD7QhG2T6o 0"/>
                </a:rPr>
                <a:t>Bengkel</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Penulisan</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Biblioterapi</a:t>
              </a:r>
              <a:r>
                <a:rPr lang="en-MY" b="1" i="0" u="none" strike="noStrike" dirty="0">
                  <a:solidFill>
                    <a:srgbClr val="F5FF83"/>
                  </a:solidFill>
                  <a:effectLst/>
                  <a:latin typeface="YAD7QhG2T6o 0"/>
                </a:rPr>
                <a:t> = 8 orang</a:t>
              </a:r>
              <a:endParaRPr lang="en-MY" dirty="0">
                <a:solidFill>
                  <a:srgbClr val="F5FF83"/>
                </a:solidFill>
                <a:effectLst/>
                <a:latin typeface="YAD7QhG2T6o 0"/>
              </a:endParaRPr>
            </a:p>
            <a:p>
              <a:r>
                <a:rPr lang="en-MY" b="1" i="0" u="none" strike="noStrike" dirty="0">
                  <a:solidFill>
                    <a:srgbClr val="F5FF83"/>
                  </a:solidFill>
                  <a:effectLst/>
                  <a:latin typeface="YAD7QhG2T6o 0"/>
                </a:rPr>
                <a:t>2) </a:t>
              </a:r>
              <a:r>
                <a:rPr lang="en-MY" b="1" i="0" u="none" strike="noStrike" dirty="0" err="1">
                  <a:solidFill>
                    <a:srgbClr val="F5FF83"/>
                  </a:solidFill>
                  <a:effectLst/>
                  <a:latin typeface="YAD7QhG2T6o 0"/>
                </a:rPr>
                <a:t>Peserta</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menulis</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karya</a:t>
              </a:r>
              <a:r>
                <a:rPr lang="en-MY" b="1" i="0" u="none" strike="noStrike" dirty="0">
                  <a:solidFill>
                    <a:srgbClr val="F5FF83"/>
                  </a:solidFill>
                  <a:effectLst/>
                  <a:latin typeface="YAD7QhG2T6o 0"/>
                </a:rPr>
                <a:t> = 15 orang</a:t>
              </a:r>
              <a:endParaRPr lang="en-MY" dirty="0">
                <a:solidFill>
                  <a:srgbClr val="F5FF83"/>
                </a:solidFill>
                <a:effectLst/>
                <a:latin typeface="YAD7QhG2T6o 0"/>
              </a:endParaRPr>
            </a:p>
            <a:p>
              <a:r>
                <a:rPr lang="en-MY" b="1" i="0" u="none" strike="noStrike" dirty="0">
                  <a:solidFill>
                    <a:srgbClr val="F5FF83"/>
                  </a:solidFill>
                  <a:effectLst/>
                  <a:latin typeface="YAD7QhG2T6o 0"/>
                </a:rPr>
                <a:t>3) </a:t>
              </a:r>
              <a:r>
                <a:rPr lang="en-MY" b="1" i="0" u="none" strike="noStrike" dirty="0" err="1">
                  <a:solidFill>
                    <a:srgbClr val="F5FF83"/>
                  </a:solidFill>
                  <a:effectLst/>
                  <a:latin typeface="YAD7QhG2T6o 0"/>
                </a:rPr>
                <a:t>Bengkel</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Pemantapan</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Penulisan</a:t>
              </a:r>
              <a:r>
                <a:rPr lang="en-MY" b="1" i="0" u="none" strike="noStrike" dirty="0">
                  <a:solidFill>
                    <a:srgbClr val="F5FF83"/>
                  </a:solidFill>
                  <a:effectLst/>
                  <a:latin typeface="YAD7QhG2T6o 0"/>
                </a:rPr>
                <a:t> PIC yang </a:t>
              </a:r>
              <a:r>
                <a:rPr lang="en-MY" b="1" i="0" u="none" strike="noStrike" dirty="0" err="1">
                  <a:solidFill>
                    <a:srgbClr val="F5FF83"/>
                  </a:solidFill>
                  <a:effectLst/>
                  <a:latin typeface="YAD7QhG2T6o 0"/>
                </a:rPr>
                <a:t>sama</a:t>
              </a:r>
              <a:endParaRPr lang="en-MY" dirty="0">
                <a:solidFill>
                  <a:srgbClr val="F5FF83"/>
                </a:solidFill>
                <a:effectLst/>
                <a:latin typeface="YAD7QhG2T6o 0"/>
              </a:endParaRPr>
            </a:p>
            <a:p>
              <a:r>
                <a:rPr lang="en-MY" b="1" i="0" u="none" strike="noStrike" dirty="0">
                  <a:solidFill>
                    <a:srgbClr val="F5FF83"/>
                  </a:solidFill>
                  <a:effectLst/>
                  <a:latin typeface="YAD7QhG2T6o 0"/>
                </a:rPr>
                <a:t>4) </a:t>
              </a:r>
              <a:r>
                <a:rPr lang="en-MY" b="1" i="0" u="none" strike="noStrike" dirty="0" err="1">
                  <a:solidFill>
                    <a:srgbClr val="F5FF83"/>
                  </a:solidFill>
                  <a:effectLst/>
                  <a:latin typeface="YAD7QhG2T6o 0"/>
                </a:rPr>
                <a:t>Percetakan</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Buku</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Biblioterapi</a:t>
              </a:r>
              <a:r>
                <a:rPr lang="en-MY" b="1" i="0" u="none" strike="noStrike" dirty="0">
                  <a:solidFill>
                    <a:srgbClr val="F5FF83"/>
                  </a:solidFill>
                  <a:effectLst/>
                  <a:latin typeface="YAD7QhG2T6o 0"/>
                </a:rPr>
                <a:t> = 5 orang</a:t>
              </a:r>
              <a:endParaRPr lang="en-MY" dirty="0">
                <a:solidFill>
                  <a:srgbClr val="F5FF83"/>
                </a:solidFill>
                <a:effectLst/>
                <a:latin typeface="YAD7QhG2T6o 0"/>
              </a:endParaRPr>
            </a:p>
            <a:p>
              <a:r>
                <a:rPr lang="en-MY" b="1" i="0" u="none" strike="noStrike" dirty="0">
                  <a:solidFill>
                    <a:srgbClr val="F5FF83"/>
                  </a:solidFill>
                  <a:effectLst/>
                  <a:latin typeface="YAD7QhG2T6o 0"/>
                </a:rPr>
                <a:t>5) </a:t>
              </a:r>
              <a:r>
                <a:rPr lang="en-MY" b="1" i="0" u="none" strike="noStrike" dirty="0" err="1">
                  <a:solidFill>
                    <a:srgbClr val="F5FF83"/>
                  </a:solidFill>
                  <a:effectLst/>
                  <a:latin typeface="YAD7QhG2T6o 0"/>
                </a:rPr>
                <a:t>Bengkel</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Pengujian</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Buku</a:t>
              </a:r>
              <a:r>
                <a:rPr lang="en-MY" b="1" i="0" u="none" strike="noStrike" dirty="0">
                  <a:solidFill>
                    <a:srgbClr val="F5FF83"/>
                  </a:solidFill>
                  <a:effectLst/>
                  <a:latin typeface="YAD7QhG2T6o 0"/>
                </a:rPr>
                <a:t> </a:t>
              </a:r>
              <a:r>
                <a:rPr lang="en-MY" b="1" i="0" u="none" strike="noStrike" dirty="0" err="1">
                  <a:solidFill>
                    <a:srgbClr val="F5FF83"/>
                  </a:solidFill>
                  <a:effectLst/>
                  <a:latin typeface="YAD7QhG2T6o 0"/>
                </a:rPr>
                <a:t>Biblioterapi</a:t>
              </a:r>
              <a:r>
                <a:rPr lang="en-MY" b="1" i="0" u="none" strike="noStrike" dirty="0">
                  <a:solidFill>
                    <a:srgbClr val="F5FF83"/>
                  </a:solidFill>
                  <a:effectLst/>
                  <a:latin typeface="YAD7QhG2T6o 0"/>
                </a:rPr>
                <a:t> = 40 orang</a:t>
              </a:r>
              <a:endParaRPr lang="en-MY" dirty="0">
                <a:solidFill>
                  <a:srgbClr val="FFFFFF"/>
                </a:solidFill>
                <a:effectLst/>
                <a:latin typeface="YAD7QhG2T6o 0"/>
              </a:endParaRPr>
            </a:p>
            <a:p>
              <a:r>
                <a:rPr lang="en-MY" b="1" i="0" u="none" strike="noStrike" dirty="0">
                  <a:solidFill>
                    <a:srgbClr val="F5FF83"/>
                  </a:solidFill>
                  <a:effectLst/>
                  <a:latin typeface="YAD7QhG2T6o 0"/>
                </a:rPr>
                <a:t>6) </a:t>
              </a:r>
              <a:r>
                <a:rPr lang="en-MY" b="1" i="0" u="none" strike="noStrike" dirty="0" err="1">
                  <a:solidFill>
                    <a:srgbClr val="F5FF83"/>
                  </a:solidFill>
                  <a:effectLst/>
                  <a:latin typeface="YAD7QhG2T6o 0"/>
                </a:rPr>
                <a:t>Rakaman</a:t>
              </a:r>
              <a:r>
                <a:rPr lang="en-MY" b="1" i="0" u="none" strike="noStrike" dirty="0">
                  <a:solidFill>
                    <a:srgbClr val="F5FF83"/>
                  </a:solidFill>
                  <a:effectLst/>
                  <a:latin typeface="YAD7QhG2T6o 0"/>
                </a:rPr>
                <a:t> Audio Book = 3 orang</a:t>
              </a:r>
              <a:endParaRPr lang="en-MY" dirty="0">
                <a:solidFill>
                  <a:srgbClr val="FFFFFF"/>
                </a:solidFill>
                <a:effectLst/>
                <a:latin typeface="YAD7QhG2T6o 0"/>
              </a:endParaRPr>
            </a:p>
            <a:p>
              <a:endParaRPr lang="en-MY" b="1" i="0" u="none" strike="noStrike" dirty="0">
                <a:solidFill>
                  <a:srgbClr val="FFFFFF"/>
                </a:solidFill>
                <a:effectLst/>
                <a:latin typeface="YAD7QhG2T6o 0"/>
              </a:endParaRPr>
            </a:p>
            <a:p>
              <a:pPr algn="ctr"/>
              <a:r>
                <a:rPr lang="en-MY" b="1" i="0" u="none" strike="noStrike" dirty="0">
                  <a:solidFill>
                    <a:srgbClr val="FFFFFF"/>
                  </a:solidFill>
                  <a:effectLst/>
                  <a:latin typeface="YAD7QhG2T6o 0"/>
                </a:rPr>
                <a:t>71 orang</a:t>
              </a:r>
              <a:endParaRPr lang="en-MY" dirty="0">
                <a:solidFill>
                  <a:srgbClr val="FFFFFF"/>
                </a:solidFill>
                <a:effectLst/>
                <a:latin typeface="YAD7QhG2T6o 0"/>
              </a:endParaRPr>
            </a:p>
            <a:p>
              <a:endParaRPr lang="en-MY" dirty="0"/>
            </a:p>
          </p:txBody>
        </p:sp>
        <p:sp>
          <p:nvSpPr>
            <p:cNvPr id="16" name="TextBox 16"/>
            <p:cNvSpPr txBox="1"/>
            <p:nvPr/>
          </p:nvSpPr>
          <p:spPr>
            <a:xfrm>
              <a:off x="0" y="0"/>
              <a:ext cx="812800" cy="812800"/>
            </a:xfrm>
            <a:prstGeom prst="rect">
              <a:avLst/>
            </a:prstGeom>
          </p:spPr>
          <p:txBody>
            <a:bodyPr lIns="50800" tIns="50800" rIns="50800" bIns="50800" rtlCol="0" anchor="ctr"/>
            <a:lstStyle/>
            <a:p>
              <a:pPr algn="ctr">
                <a:lnSpc>
                  <a:spcPts val="2520"/>
                </a:lnSpc>
              </a:pPr>
              <a:endParaRPr lang="en-US" sz="1800" spc="-71" dirty="0">
                <a:solidFill>
                  <a:srgbClr val="FFFFFF"/>
                </a:solidFill>
                <a:latin typeface="Open Sans Bold"/>
              </a:endParaRPr>
            </a:p>
          </p:txBody>
        </p:sp>
      </p:gr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17321" y="7192487"/>
            <a:ext cx="2765158" cy="2880373"/>
          </a:xfrm>
          <a:prstGeom prst="rect">
            <a:avLst/>
          </a:prstGeom>
        </p:spPr>
      </p:pic>
      <p:sp>
        <p:nvSpPr>
          <p:cNvPr id="18" name="TextBox 18"/>
          <p:cNvSpPr txBox="1"/>
          <p:nvPr/>
        </p:nvSpPr>
        <p:spPr>
          <a:xfrm>
            <a:off x="13147672" y="4290042"/>
            <a:ext cx="4083779" cy="1320827"/>
          </a:xfrm>
          <a:prstGeom prst="rect">
            <a:avLst/>
          </a:prstGeom>
        </p:spPr>
        <p:txBody>
          <a:bodyPr lIns="0" tIns="0" rIns="0" bIns="0" rtlCol="0" anchor="t">
            <a:spAutoFit/>
          </a:bodyPr>
          <a:lstStyle/>
          <a:p>
            <a:pPr algn="ctr">
              <a:lnSpc>
                <a:spcPts val="5229"/>
              </a:lnSpc>
            </a:pPr>
            <a:r>
              <a:rPr lang="en-US" sz="4586">
                <a:solidFill>
                  <a:srgbClr val="000000"/>
                </a:solidFill>
                <a:latin typeface="Oswald Bold"/>
              </a:rPr>
              <a:t>MANPOWER</a:t>
            </a:r>
          </a:p>
          <a:p>
            <a:pPr algn="ctr">
              <a:lnSpc>
                <a:spcPts val="5229"/>
              </a:lnSpc>
            </a:pPr>
            <a:r>
              <a:rPr lang="en-US" sz="4586">
                <a:solidFill>
                  <a:srgbClr val="000000"/>
                </a:solidFill>
                <a:latin typeface="Oswald Bold"/>
              </a:rPr>
              <a:t>71 PERSONS</a:t>
            </a:r>
          </a:p>
        </p:txBody>
      </p:sp>
      <p:sp>
        <p:nvSpPr>
          <p:cNvPr id="19" name="TextBox 19"/>
          <p:cNvSpPr txBox="1"/>
          <p:nvPr/>
        </p:nvSpPr>
        <p:spPr>
          <a:xfrm>
            <a:off x="13771090" y="5666475"/>
            <a:ext cx="4101473" cy="376292"/>
          </a:xfrm>
          <a:prstGeom prst="rect">
            <a:avLst/>
          </a:prstGeom>
        </p:spPr>
        <p:txBody>
          <a:bodyPr lIns="0" tIns="0" rIns="0" bIns="0" rtlCol="0" anchor="t">
            <a:spAutoFit/>
          </a:bodyPr>
          <a:lstStyle/>
          <a:p>
            <a:pPr algn="ctr">
              <a:lnSpc>
                <a:spcPts val="2606"/>
              </a:lnSpc>
            </a:pPr>
            <a:endParaRPr/>
          </a:p>
        </p:txBody>
      </p:sp>
      <p:grpSp>
        <p:nvGrpSpPr>
          <p:cNvPr id="20" name="Group 20"/>
          <p:cNvGrpSpPr/>
          <p:nvPr/>
        </p:nvGrpSpPr>
        <p:grpSpPr>
          <a:xfrm>
            <a:off x="12652662" y="212490"/>
            <a:ext cx="4343360" cy="1632420"/>
            <a:chOff x="0" y="0"/>
            <a:chExt cx="5791147" cy="2176560"/>
          </a:xfrm>
        </p:grpSpPr>
        <p:pic>
          <p:nvPicPr>
            <p:cNvPr id="21" name="Picture 21"/>
            <p:cNvPicPr>
              <a:picLocks noChangeAspect="1"/>
            </p:cNvPicPr>
            <p:nvPr/>
          </p:nvPicPr>
          <p:blipFill>
            <a:blip r:embed="rId10"/>
            <a:srcRect/>
            <a:stretch>
              <a:fillRect/>
            </a:stretch>
          </p:blipFill>
          <p:spPr>
            <a:xfrm>
              <a:off x="0" y="145564"/>
              <a:ext cx="2492019" cy="2030996"/>
            </a:xfrm>
            <a:prstGeom prst="rect">
              <a:avLst/>
            </a:prstGeom>
          </p:spPr>
        </p:pic>
        <p:pic>
          <p:nvPicPr>
            <p:cNvPr id="22" name="Picture 22"/>
            <p:cNvPicPr>
              <a:picLocks noChangeAspect="1"/>
            </p:cNvPicPr>
            <p:nvPr/>
          </p:nvPicPr>
          <p:blipFill>
            <a:blip r:embed="rId10"/>
            <a:srcRect r="49237"/>
            <a:stretch>
              <a:fillRect/>
            </a:stretch>
          </p:blipFill>
          <p:spPr>
            <a:xfrm>
              <a:off x="2579609" y="145564"/>
              <a:ext cx="1265012" cy="2030996"/>
            </a:xfrm>
            <a:prstGeom prst="rect">
              <a:avLst/>
            </a:prstGeom>
          </p:spPr>
        </p:pic>
        <p:pic>
          <p:nvPicPr>
            <p:cNvPr id="23" name="Picture 2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03230" y="1761242"/>
              <a:ext cx="352760" cy="352760"/>
            </a:xfrm>
            <a:prstGeom prst="rect">
              <a:avLst/>
            </a:prstGeom>
          </p:spPr>
        </p:pic>
        <p:pic>
          <p:nvPicPr>
            <p:cNvPr id="24" name="Picture 24"/>
            <p:cNvPicPr>
              <a:picLocks noChangeAspect="1"/>
            </p:cNvPicPr>
            <p:nvPr/>
          </p:nvPicPr>
          <p:blipFill>
            <a:blip r:embed="rId13"/>
            <a:srcRect/>
            <a:stretch>
              <a:fillRect/>
            </a:stretch>
          </p:blipFill>
          <p:spPr>
            <a:xfrm>
              <a:off x="3718738" y="0"/>
              <a:ext cx="2072409" cy="1986923"/>
            </a:xfrm>
            <a:prstGeom prst="rect">
              <a:avLst/>
            </a:prstGeom>
          </p:spPr>
        </p:pic>
      </p:grpSp>
      <p:grpSp>
        <p:nvGrpSpPr>
          <p:cNvPr id="25" name="Group 25"/>
          <p:cNvGrpSpPr/>
          <p:nvPr/>
        </p:nvGrpSpPr>
        <p:grpSpPr>
          <a:xfrm>
            <a:off x="619904" y="2493028"/>
            <a:ext cx="4119167" cy="2443141"/>
            <a:chOff x="0" y="0"/>
            <a:chExt cx="5492223" cy="3257521"/>
          </a:xfrm>
        </p:grpSpPr>
        <p:sp>
          <p:nvSpPr>
            <p:cNvPr id="26" name="TextBox 26"/>
            <p:cNvSpPr txBox="1"/>
            <p:nvPr/>
          </p:nvSpPr>
          <p:spPr>
            <a:xfrm>
              <a:off x="0" y="1052044"/>
              <a:ext cx="5445038" cy="1665979"/>
            </a:xfrm>
            <a:prstGeom prst="rect">
              <a:avLst/>
            </a:prstGeom>
          </p:spPr>
          <p:txBody>
            <a:bodyPr lIns="0" tIns="0" rIns="0" bIns="0" rtlCol="0" anchor="t">
              <a:spAutoFit/>
            </a:bodyPr>
            <a:lstStyle/>
            <a:p>
              <a:pPr algn="ctr">
                <a:lnSpc>
                  <a:spcPts val="4887"/>
                </a:lnSpc>
              </a:pPr>
              <a:r>
                <a:rPr lang="en-US" sz="4286">
                  <a:solidFill>
                    <a:srgbClr val="000000"/>
                  </a:solidFill>
                  <a:latin typeface="Oswald Bold"/>
                </a:rPr>
                <a:t>MANPOWER</a:t>
              </a:r>
            </a:p>
            <a:p>
              <a:pPr algn="ctr">
                <a:lnSpc>
                  <a:spcPts val="4887"/>
                </a:lnSpc>
              </a:pPr>
              <a:r>
                <a:rPr lang="en-US" sz="4286">
                  <a:solidFill>
                    <a:srgbClr val="000000"/>
                  </a:solidFill>
                  <a:latin typeface="Oswald Bold"/>
                </a:rPr>
                <a:t>413 PERSONS</a:t>
              </a:r>
            </a:p>
          </p:txBody>
        </p:sp>
        <p:sp>
          <p:nvSpPr>
            <p:cNvPr id="27" name="TextBox 27"/>
            <p:cNvSpPr txBox="1"/>
            <p:nvPr/>
          </p:nvSpPr>
          <p:spPr>
            <a:xfrm>
              <a:off x="0" y="2771673"/>
              <a:ext cx="5468630" cy="485848"/>
            </a:xfrm>
            <a:prstGeom prst="rect">
              <a:avLst/>
            </a:prstGeom>
          </p:spPr>
          <p:txBody>
            <a:bodyPr lIns="0" tIns="0" rIns="0" bIns="0" rtlCol="0" anchor="t">
              <a:spAutoFit/>
            </a:bodyPr>
            <a:lstStyle/>
            <a:p>
              <a:pPr algn="ctr">
                <a:lnSpc>
                  <a:spcPts val="2606"/>
                </a:lnSpc>
              </a:pPr>
              <a:endParaRPr/>
            </a:p>
          </p:txBody>
        </p:sp>
        <p:sp>
          <p:nvSpPr>
            <p:cNvPr id="28" name="TextBox 28"/>
            <p:cNvSpPr txBox="1"/>
            <p:nvPr/>
          </p:nvSpPr>
          <p:spPr>
            <a:xfrm>
              <a:off x="0" y="9525"/>
              <a:ext cx="5492223" cy="762939"/>
            </a:xfrm>
            <a:prstGeom prst="rect">
              <a:avLst/>
            </a:prstGeom>
          </p:spPr>
          <p:txBody>
            <a:bodyPr lIns="0" tIns="0" rIns="0" bIns="0" rtlCol="0" anchor="t">
              <a:spAutoFit/>
            </a:bodyPr>
            <a:lstStyle/>
            <a:p>
              <a:pPr algn="ctr">
                <a:lnSpc>
                  <a:spcPts val="4528"/>
                </a:lnSpc>
              </a:pPr>
              <a:endParaRPr/>
            </a:p>
          </p:txBody>
        </p:sp>
      </p:grpSp>
      <p:sp>
        <p:nvSpPr>
          <p:cNvPr id="29" name="TextBox 29"/>
          <p:cNvSpPr txBox="1"/>
          <p:nvPr/>
        </p:nvSpPr>
        <p:spPr>
          <a:xfrm>
            <a:off x="1459022" y="2257873"/>
            <a:ext cx="2440930" cy="923290"/>
          </a:xfrm>
          <a:prstGeom prst="rect">
            <a:avLst/>
          </a:prstGeom>
        </p:spPr>
        <p:txBody>
          <a:bodyPr lIns="0" tIns="0" rIns="0" bIns="0" rtlCol="0" anchor="t">
            <a:spAutoFit/>
          </a:bodyPr>
          <a:lstStyle/>
          <a:p>
            <a:pPr algn="ctr">
              <a:lnSpc>
                <a:spcPts val="3710"/>
              </a:lnSpc>
            </a:pPr>
            <a:r>
              <a:rPr lang="en-US" sz="2650">
                <a:solidFill>
                  <a:srgbClr val="000000"/>
                </a:solidFill>
                <a:latin typeface="League Spartan"/>
              </a:rPr>
              <a:t>COUNSELING </a:t>
            </a:r>
          </a:p>
          <a:p>
            <a:pPr algn="ctr">
              <a:lnSpc>
                <a:spcPts val="3710"/>
              </a:lnSpc>
            </a:pPr>
            <a:r>
              <a:rPr lang="en-US" sz="2650">
                <a:solidFill>
                  <a:srgbClr val="000000"/>
                </a:solidFill>
                <a:latin typeface="League Spartan"/>
              </a:rPr>
              <a:t>PROGRAM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446" b="446"/>
          <a:stretch>
            <a:fillRect/>
          </a:stretch>
        </p:blipFill>
        <p:spPr>
          <a:xfrm>
            <a:off x="10958762" y="-56848"/>
            <a:ext cx="7329238" cy="10343848"/>
          </a:xfrm>
          <a:prstGeom prst="rect">
            <a:avLst/>
          </a:prstGeom>
        </p:spPr>
      </p:pic>
      <p:grpSp>
        <p:nvGrpSpPr>
          <p:cNvPr id="4" name="Group 4"/>
          <p:cNvGrpSpPr/>
          <p:nvPr/>
        </p:nvGrpSpPr>
        <p:grpSpPr>
          <a:xfrm>
            <a:off x="130215" y="-451225"/>
            <a:ext cx="9013785" cy="8805203"/>
            <a:chOff x="0" y="0"/>
            <a:chExt cx="2028123" cy="1981191"/>
          </a:xfrm>
        </p:grpSpPr>
        <p:sp>
          <p:nvSpPr>
            <p:cNvPr id="5" name="Freeform 5"/>
            <p:cNvSpPr/>
            <p:nvPr/>
          </p:nvSpPr>
          <p:spPr>
            <a:xfrm>
              <a:off x="0" y="0"/>
              <a:ext cx="2028123" cy="1981191"/>
            </a:xfrm>
            <a:custGeom>
              <a:avLst/>
              <a:gdLst/>
              <a:ahLst/>
              <a:cxnLst/>
              <a:rect l="l" t="t" r="r" b="b"/>
              <a:pathLst>
                <a:path w="2028123" h="1981191">
                  <a:moveTo>
                    <a:pt x="2028123" y="990596"/>
                  </a:moveTo>
                  <a:lnTo>
                    <a:pt x="1621723" y="0"/>
                  </a:lnTo>
                  <a:lnTo>
                    <a:pt x="1621723" y="203200"/>
                  </a:lnTo>
                  <a:lnTo>
                    <a:pt x="0" y="203200"/>
                  </a:lnTo>
                  <a:lnTo>
                    <a:pt x="0" y="1777991"/>
                  </a:lnTo>
                  <a:lnTo>
                    <a:pt x="1621723" y="1777991"/>
                  </a:lnTo>
                  <a:lnTo>
                    <a:pt x="1621723" y="1981191"/>
                  </a:lnTo>
                  <a:lnTo>
                    <a:pt x="2028123" y="990596"/>
                  </a:lnTo>
                  <a:close/>
                </a:path>
              </a:pathLst>
            </a:custGeom>
            <a:solidFill>
              <a:srgbClr val="F5F2E3"/>
            </a:solidFill>
          </p:spPr>
          <p:txBody>
            <a:bodyPr/>
            <a:lstStyle/>
            <a:p>
              <a:endParaRPr lang="en-US" sz="2800" b="0" i="0" u="none" strike="noStrike" dirty="0">
                <a:solidFill>
                  <a:srgbClr val="000000"/>
                </a:solidFill>
                <a:effectLst/>
                <a:latin typeface="YAFLd8sKbwc 1"/>
              </a:endParaRPr>
            </a:p>
            <a:p>
              <a:endParaRPr lang="en-US" sz="2800" dirty="0">
                <a:solidFill>
                  <a:srgbClr val="000000"/>
                </a:solidFill>
                <a:latin typeface="YAFLd8sKbwc 1"/>
              </a:endParaRPr>
            </a:p>
            <a:p>
              <a:endParaRPr lang="en-US" sz="2800" b="0" i="0" u="none" strike="noStrike" dirty="0">
                <a:solidFill>
                  <a:srgbClr val="000000"/>
                </a:solidFill>
                <a:effectLst/>
                <a:latin typeface="YAFLd8sKbwc 1"/>
              </a:endParaRPr>
            </a:p>
            <a:p>
              <a:r>
                <a:rPr lang="en-US" sz="2800" b="0" i="0" u="none" strike="noStrike" dirty="0">
                  <a:solidFill>
                    <a:srgbClr val="000000"/>
                  </a:solidFill>
                  <a:effectLst/>
                  <a:latin typeface="YAFLd8sKbwc 1"/>
                </a:rPr>
                <a:t>On 19 January 2023, Prime Minister Datuk Seri </a:t>
              </a:r>
              <a:endParaRPr lang="en-US" sz="2800" dirty="0">
                <a:solidFill>
                  <a:srgbClr val="000000"/>
                </a:solidFill>
                <a:effectLst/>
                <a:latin typeface="YAFLd8sKbwc 1"/>
              </a:endParaRPr>
            </a:p>
            <a:p>
              <a:r>
                <a:rPr lang="en-US" sz="2800" b="0" i="0" u="none" strike="noStrike" dirty="0">
                  <a:solidFill>
                    <a:srgbClr val="000000"/>
                  </a:solidFill>
                  <a:effectLst/>
                  <a:latin typeface="YAFLd8sKbwc 1"/>
                </a:rPr>
                <a:t>Anwar Ibrahim announced a policy framework to </a:t>
              </a:r>
              <a:endParaRPr lang="en-US" sz="2800" dirty="0">
                <a:solidFill>
                  <a:srgbClr val="000000"/>
                </a:solidFill>
                <a:effectLst/>
                <a:latin typeface="YAFLd8sKbwc 1"/>
              </a:endParaRPr>
            </a:p>
            <a:p>
              <a:r>
                <a:rPr lang="en-US" sz="2800" b="0" i="0" u="none" strike="noStrike" dirty="0">
                  <a:solidFill>
                    <a:srgbClr val="000000"/>
                  </a:solidFill>
                  <a:effectLst/>
                  <a:latin typeface="YAFLd8sKbwc 1"/>
                </a:rPr>
                <a:t>re-establish the country as a prosperous and respected country. </a:t>
              </a:r>
              <a:r>
                <a:rPr lang="en-US" sz="2800" b="1" i="0" u="none" strike="noStrike" dirty="0">
                  <a:solidFill>
                    <a:srgbClr val="000000"/>
                  </a:solidFill>
                  <a:effectLst/>
                  <a:latin typeface="YAFLd8sKbwc 1"/>
                </a:rPr>
                <a:t>BIBLIOTHERAPY TECHNIQUES FOR SELF HEALING is relevant with “Malaysia MADANI” </a:t>
              </a:r>
              <a:r>
                <a:rPr lang="en-US" sz="2800" b="0" i="0" u="none" strike="noStrike" dirty="0">
                  <a:solidFill>
                    <a:srgbClr val="000000"/>
                  </a:solidFill>
                  <a:effectLst/>
                  <a:latin typeface="YAFLd8sKbwc 1"/>
                </a:rPr>
                <a:t>Themed 'Building a Civilized Malaysia', the concept introduced by Datuk Seri Anwar Ibrahim rests on six main pillars as follows: </a:t>
              </a:r>
              <a:endParaRPr lang="en-US" sz="2800" dirty="0">
                <a:solidFill>
                  <a:srgbClr val="000000"/>
                </a:solidFill>
                <a:effectLst/>
                <a:latin typeface="YAFLd8sKbwc 1"/>
              </a:endParaRPr>
            </a:p>
            <a:p>
              <a:pPr>
                <a:buFont typeface="Arial" panose="020B0604020202020204" pitchFamily="34" charset="0"/>
                <a:buChar char="•"/>
              </a:pPr>
              <a:r>
                <a:rPr lang="en-US" sz="2800" b="1" i="0" u="none" strike="noStrike" dirty="0">
                  <a:solidFill>
                    <a:srgbClr val="FF1616"/>
                  </a:solidFill>
                  <a:effectLst/>
                </a:rPr>
                <a:t>Sustainability </a:t>
              </a:r>
              <a:endParaRPr lang="en-US" sz="2800" dirty="0"/>
            </a:p>
            <a:p>
              <a:pPr>
                <a:buFont typeface="Arial" panose="020B0604020202020204" pitchFamily="34" charset="0"/>
                <a:buChar char="•"/>
              </a:pPr>
              <a:r>
                <a:rPr lang="en-US" sz="2800" b="0" i="0" u="none" strike="noStrike" dirty="0">
                  <a:solidFill>
                    <a:srgbClr val="000000"/>
                  </a:solidFill>
                  <a:effectLst/>
                </a:rPr>
                <a:t>Prosperity </a:t>
              </a:r>
              <a:endParaRPr lang="en-US" sz="2800" dirty="0"/>
            </a:p>
            <a:p>
              <a:pPr>
                <a:buFont typeface="Arial" panose="020B0604020202020204" pitchFamily="34" charset="0"/>
                <a:buChar char="•"/>
              </a:pPr>
              <a:r>
                <a:rPr lang="en-US" sz="2800" b="1" i="0" u="none" strike="noStrike" dirty="0">
                  <a:solidFill>
                    <a:srgbClr val="FF1616"/>
                  </a:solidFill>
                  <a:effectLst/>
                </a:rPr>
                <a:t>Innovation </a:t>
              </a:r>
              <a:endParaRPr lang="en-US" sz="2800" dirty="0"/>
            </a:p>
            <a:p>
              <a:pPr>
                <a:buFont typeface="Arial" panose="020B0604020202020204" pitchFamily="34" charset="0"/>
                <a:buChar char="•"/>
              </a:pPr>
              <a:r>
                <a:rPr lang="en-US" sz="2800" b="0" i="0" u="none" strike="noStrike" dirty="0">
                  <a:solidFill>
                    <a:srgbClr val="000000"/>
                  </a:solidFill>
                  <a:effectLst/>
                </a:rPr>
                <a:t>Respect </a:t>
              </a:r>
              <a:endParaRPr lang="en-US" sz="2800" dirty="0"/>
            </a:p>
            <a:p>
              <a:pPr>
                <a:buFont typeface="Arial" panose="020B0604020202020204" pitchFamily="34" charset="0"/>
                <a:buChar char="•"/>
              </a:pPr>
              <a:r>
                <a:rPr lang="en-US" sz="2800" b="0" i="0" u="none" strike="noStrike" dirty="0">
                  <a:solidFill>
                    <a:srgbClr val="000000"/>
                  </a:solidFill>
                  <a:effectLst/>
                </a:rPr>
                <a:t>Trust </a:t>
              </a:r>
              <a:endParaRPr lang="en-US" sz="2800" dirty="0"/>
            </a:p>
            <a:p>
              <a:pPr>
                <a:buFont typeface="Arial" panose="020B0604020202020204" pitchFamily="34" charset="0"/>
                <a:buChar char="•"/>
              </a:pPr>
              <a:r>
                <a:rPr lang="en-US" sz="2800" b="0" i="0" u="none" strike="noStrike" dirty="0">
                  <a:solidFill>
                    <a:srgbClr val="000000"/>
                  </a:solidFill>
                  <a:effectLst/>
                </a:rPr>
                <a:t>Compassion</a:t>
              </a:r>
              <a:endParaRPr lang="en-US" sz="2800" dirty="0"/>
            </a:p>
            <a:p>
              <a:endParaRPr lang="en-MY" dirty="0"/>
            </a:p>
          </p:txBody>
        </p:sp>
        <p:sp>
          <p:nvSpPr>
            <p:cNvPr id="6" name="TextBox 6"/>
            <p:cNvSpPr txBox="1"/>
            <p:nvPr/>
          </p:nvSpPr>
          <p:spPr>
            <a:xfrm>
              <a:off x="0" y="155575"/>
              <a:ext cx="711200" cy="454025"/>
            </a:xfrm>
            <a:prstGeom prst="rect">
              <a:avLst/>
            </a:prstGeom>
          </p:spPr>
          <p:txBody>
            <a:bodyPr lIns="50800" tIns="50800" rIns="50800" bIns="50800" rtlCol="0" anchor="ctr"/>
            <a:lstStyle/>
            <a:p>
              <a:pPr>
                <a:lnSpc>
                  <a:spcPts val="3219"/>
                </a:lnSpc>
              </a:pPr>
              <a:endParaRPr lang="en-US" sz="2299" dirty="0">
                <a:solidFill>
                  <a:srgbClr val="000000"/>
                </a:solidFill>
                <a:latin typeface="Canva Sans 1"/>
              </a:endParaRPr>
            </a:p>
            <a:p>
              <a:pPr>
                <a:lnSpc>
                  <a:spcPts val="3079"/>
                </a:lnSpc>
              </a:pPr>
              <a:endParaRPr lang="en-US" sz="2299" dirty="0">
                <a:solidFill>
                  <a:srgbClr val="000000"/>
                </a:solidFill>
                <a:latin typeface="Canva Sans 1"/>
              </a:endParaRPr>
            </a:p>
          </p:txBody>
        </p:sp>
      </p:grpSp>
      <p:pic>
        <p:nvPicPr>
          <p:cNvPr id="7" name="Picture 7"/>
          <p:cNvPicPr>
            <a:picLocks noChangeAspect="1"/>
          </p:cNvPicPr>
          <p:nvPr/>
        </p:nvPicPr>
        <p:blipFill>
          <a:blip r:embed="rId3"/>
          <a:srcRect b="5743"/>
          <a:stretch>
            <a:fillRect/>
          </a:stretch>
        </p:blipFill>
        <p:spPr>
          <a:xfrm>
            <a:off x="4258001" y="4289762"/>
            <a:ext cx="6142475" cy="5789697"/>
          </a:xfrm>
          <a:prstGeom prst="rect">
            <a:avLst/>
          </a:prstGeom>
        </p:spPr>
      </p:pic>
      <p:pic>
        <p:nvPicPr>
          <p:cNvPr id="8" name="Picture 8"/>
          <p:cNvPicPr>
            <a:picLocks noChangeAspect="1"/>
          </p:cNvPicPr>
          <p:nvPr/>
        </p:nvPicPr>
        <p:blipFill>
          <a:blip r:embed="rId4"/>
          <a:srcRect/>
          <a:stretch>
            <a:fillRect/>
          </a:stretch>
        </p:blipFill>
        <p:spPr>
          <a:xfrm>
            <a:off x="4894428" y="5143500"/>
            <a:ext cx="1850967" cy="1119835"/>
          </a:xfrm>
          <a:prstGeom prst="rect">
            <a:avLst/>
          </a:prstGeom>
        </p:spPr>
      </p:pic>
      <p:pic>
        <p:nvPicPr>
          <p:cNvPr id="9" name="Picture 9"/>
          <p:cNvPicPr>
            <a:picLocks noChangeAspect="1"/>
          </p:cNvPicPr>
          <p:nvPr/>
        </p:nvPicPr>
        <p:blipFill>
          <a:blip r:embed="rId4"/>
          <a:srcRect/>
          <a:stretch>
            <a:fillRect/>
          </a:stretch>
        </p:blipFill>
        <p:spPr>
          <a:xfrm>
            <a:off x="4637108" y="6709159"/>
            <a:ext cx="1998749" cy="120924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36669">
            <a:off x="2397436" y="4858218"/>
            <a:ext cx="2019693" cy="57056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62182">
            <a:off x="2067876" y="6004040"/>
            <a:ext cx="2584861" cy="7302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1028700" y="1092307"/>
            <a:ext cx="15298305" cy="1422400"/>
          </a:xfrm>
          <a:prstGeom prst="rect">
            <a:avLst/>
          </a:prstGeom>
        </p:spPr>
        <p:txBody>
          <a:bodyPr lIns="0" tIns="0" rIns="0" bIns="0" rtlCol="0" anchor="t">
            <a:spAutoFit/>
          </a:bodyPr>
          <a:lstStyle/>
          <a:p>
            <a:pPr marL="0" lvl="0" indent="0" algn="ctr">
              <a:lnSpc>
                <a:spcPts val="11000"/>
              </a:lnSpc>
            </a:pPr>
            <a:r>
              <a:rPr lang="en-US" sz="10000">
                <a:solidFill>
                  <a:srgbClr val="456874"/>
                </a:solidFill>
                <a:latin typeface="Source Sans Pro Bold"/>
              </a:rPr>
              <a:t>DISCUSSIONS</a:t>
            </a:r>
          </a:p>
        </p:txBody>
      </p:sp>
      <p:sp>
        <p:nvSpPr>
          <p:cNvPr id="3" name="TextBox 3"/>
          <p:cNvSpPr txBox="1"/>
          <p:nvPr/>
        </p:nvSpPr>
        <p:spPr>
          <a:xfrm>
            <a:off x="532716" y="2874158"/>
            <a:ext cx="17755284" cy="6842440"/>
          </a:xfrm>
          <a:prstGeom prst="rect">
            <a:avLst/>
          </a:prstGeom>
        </p:spPr>
        <p:txBody>
          <a:bodyPr lIns="0" tIns="0" rIns="0" bIns="0" rtlCol="0" anchor="t">
            <a:spAutoFit/>
          </a:bodyPr>
          <a:lstStyle/>
          <a:p>
            <a:pPr algn="ctr">
              <a:lnSpc>
                <a:spcPts val="4532"/>
              </a:lnSpc>
            </a:pPr>
            <a:r>
              <a:rPr lang="en-US" sz="3237" dirty="0">
                <a:solidFill>
                  <a:srgbClr val="120704"/>
                </a:solidFill>
                <a:latin typeface="Canva Sans 2"/>
              </a:rPr>
              <a:t>•The research has proven that using tailored made Bibliotherapy book (Hikmah </a:t>
            </a:r>
            <a:r>
              <a:rPr lang="en-US" sz="3237" dirty="0" err="1">
                <a:solidFill>
                  <a:srgbClr val="120704"/>
                </a:solidFill>
                <a:latin typeface="Canva Sans 2"/>
              </a:rPr>
              <a:t>Saat</a:t>
            </a:r>
            <a:r>
              <a:rPr lang="en-US" sz="3237" dirty="0">
                <a:solidFill>
                  <a:srgbClr val="120704"/>
                </a:solidFill>
                <a:latin typeface="Canva Sans 2"/>
              </a:rPr>
              <a:t> Aku </a:t>
            </a:r>
            <a:r>
              <a:rPr lang="en-US" sz="3237" dirty="0" err="1">
                <a:solidFill>
                  <a:srgbClr val="120704"/>
                </a:solidFill>
                <a:latin typeface="Canva Sans 2"/>
              </a:rPr>
              <a:t>Diuji</a:t>
            </a:r>
            <a:r>
              <a:rPr lang="en-US" sz="3237" dirty="0">
                <a:solidFill>
                  <a:srgbClr val="120704"/>
                </a:solidFill>
                <a:latin typeface="Canva Sans 2"/>
              </a:rPr>
              <a:t>) can reduced the depression, anxiety and stress level among staff</a:t>
            </a:r>
          </a:p>
          <a:p>
            <a:pPr algn="ctr">
              <a:lnSpc>
                <a:spcPts val="4532"/>
              </a:lnSpc>
            </a:pPr>
            <a:endParaRPr lang="en-US" sz="3237" dirty="0">
              <a:solidFill>
                <a:srgbClr val="120704"/>
              </a:solidFill>
              <a:latin typeface="Canva Sans 2"/>
            </a:endParaRPr>
          </a:p>
          <a:p>
            <a:pPr marL="699001" lvl="1" indent="-349501">
              <a:lnSpc>
                <a:spcPts val="4532"/>
              </a:lnSpc>
              <a:buFont typeface="Arial"/>
              <a:buChar char="•"/>
            </a:pPr>
            <a:r>
              <a:rPr lang="en-US" sz="3237" dirty="0">
                <a:solidFill>
                  <a:srgbClr val="120704"/>
                </a:solidFill>
                <a:latin typeface="Canva Sans 2"/>
              </a:rPr>
              <a:t>Depression level reduced 2.9% from 54.3% to 51.4% </a:t>
            </a:r>
          </a:p>
          <a:p>
            <a:pPr marL="699001" lvl="1" indent="-349501">
              <a:lnSpc>
                <a:spcPts val="4532"/>
              </a:lnSpc>
              <a:buFont typeface="Arial"/>
              <a:buChar char="•"/>
            </a:pPr>
            <a:r>
              <a:rPr lang="en-US" sz="3237" dirty="0">
                <a:solidFill>
                  <a:srgbClr val="120704"/>
                </a:solidFill>
                <a:latin typeface="Canva Sans 2"/>
              </a:rPr>
              <a:t>Anxiety level reduced 17.1% from 45.7% to 28.6% </a:t>
            </a:r>
          </a:p>
          <a:p>
            <a:pPr marL="699001" lvl="1" indent="-349501">
              <a:lnSpc>
                <a:spcPts val="4532"/>
              </a:lnSpc>
              <a:buFont typeface="Arial"/>
              <a:buChar char="•"/>
            </a:pPr>
            <a:r>
              <a:rPr lang="en-US" sz="3237" dirty="0">
                <a:solidFill>
                  <a:srgbClr val="120704"/>
                </a:solidFill>
                <a:latin typeface="Canva Sans 2"/>
              </a:rPr>
              <a:t>Stress level reduced 14.2% from 94.2% to 80.0%</a:t>
            </a:r>
          </a:p>
          <a:p>
            <a:pPr marL="699001" lvl="1" indent="-349501">
              <a:lnSpc>
                <a:spcPts val="4532"/>
              </a:lnSpc>
              <a:buFont typeface="Arial"/>
              <a:buChar char="•"/>
            </a:pPr>
            <a:r>
              <a:rPr lang="en-US" sz="3237" dirty="0">
                <a:solidFill>
                  <a:srgbClr val="120704"/>
                </a:solidFill>
                <a:latin typeface="Canva Sans 2"/>
              </a:rPr>
              <a:t>Operational cost reduced 79%</a:t>
            </a:r>
          </a:p>
          <a:p>
            <a:pPr marL="699001" lvl="1" indent="-349501">
              <a:lnSpc>
                <a:spcPts val="4532"/>
              </a:lnSpc>
              <a:buFont typeface="Arial"/>
              <a:buChar char="•"/>
            </a:pPr>
            <a:r>
              <a:rPr lang="en-US" sz="3237" dirty="0">
                <a:solidFill>
                  <a:srgbClr val="120704"/>
                </a:solidFill>
                <a:latin typeface="Canva Sans 2"/>
              </a:rPr>
              <a:t>Manpower reduced 82.8%</a:t>
            </a:r>
          </a:p>
          <a:p>
            <a:pPr marL="699001" lvl="1" indent="-349501">
              <a:lnSpc>
                <a:spcPts val="4532"/>
              </a:lnSpc>
              <a:buFont typeface="Arial"/>
              <a:buChar char="•"/>
            </a:pPr>
            <a:r>
              <a:rPr lang="en-US" sz="3237" dirty="0">
                <a:solidFill>
                  <a:srgbClr val="120704"/>
                </a:solidFill>
                <a:latin typeface="Canva Sans 2"/>
              </a:rPr>
              <a:t>Duration of program reduced 75%</a:t>
            </a:r>
          </a:p>
          <a:p>
            <a:pPr algn="ctr">
              <a:lnSpc>
                <a:spcPts val="4532"/>
              </a:lnSpc>
            </a:pPr>
            <a:endParaRPr lang="en-US" sz="3237" dirty="0">
              <a:solidFill>
                <a:srgbClr val="120704"/>
              </a:solidFill>
              <a:latin typeface="Canva Sans 2"/>
            </a:endParaRPr>
          </a:p>
          <a:p>
            <a:pPr algn="ctr">
              <a:lnSpc>
                <a:spcPts val="4532"/>
              </a:lnSpc>
            </a:pPr>
            <a:endParaRPr lang="en-US" sz="3237" dirty="0">
              <a:solidFill>
                <a:srgbClr val="120704"/>
              </a:solidFill>
              <a:latin typeface="Canva Sans 2"/>
            </a:endParaRPr>
          </a:p>
          <a:p>
            <a:pPr algn="ctr">
              <a:lnSpc>
                <a:spcPts val="4532"/>
              </a:lnSpc>
            </a:pPr>
            <a:endParaRPr lang="en-US" sz="3237" dirty="0">
              <a:solidFill>
                <a:srgbClr val="120704"/>
              </a:solidFill>
              <a:latin typeface="Canva Sans 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98" b="1698"/>
          <a:stretch>
            <a:fillRect/>
          </a:stretch>
        </p:blipFill>
        <p:spPr>
          <a:xfrm>
            <a:off x="1828800" y="3314700"/>
            <a:ext cx="15773091" cy="6488488"/>
          </a:xfrm>
          <a:prstGeom prst="rect">
            <a:avLst/>
          </a:prstGeom>
        </p:spPr>
      </p:pic>
      <p:grpSp>
        <p:nvGrpSpPr>
          <p:cNvPr id="3" name="Group 3"/>
          <p:cNvGrpSpPr/>
          <p:nvPr/>
        </p:nvGrpSpPr>
        <p:grpSpPr>
          <a:xfrm>
            <a:off x="1600200" y="3653851"/>
            <a:ext cx="5853788" cy="2716588"/>
            <a:chOff x="0" y="0"/>
            <a:chExt cx="1541738" cy="812800"/>
          </a:xfrm>
        </p:grpSpPr>
        <p:sp>
          <p:nvSpPr>
            <p:cNvPr id="4" name="Freeform 4"/>
            <p:cNvSpPr/>
            <p:nvPr/>
          </p:nvSpPr>
          <p:spPr>
            <a:xfrm>
              <a:off x="0" y="0"/>
              <a:ext cx="1541738" cy="812800"/>
            </a:xfrm>
            <a:custGeom>
              <a:avLst/>
              <a:gdLst/>
              <a:ahLst/>
              <a:cxnLst/>
              <a:rect l="l" t="t" r="r" b="b"/>
              <a:pathLst>
                <a:path w="1541738" h="812800">
                  <a:moveTo>
                    <a:pt x="0" y="0"/>
                  </a:moveTo>
                  <a:lnTo>
                    <a:pt x="1541738" y="0"/>
                  </a:lnTo>
                  <a:lnTo>
                    <a:pt x="1541738" y="812800"/>
                  </a:lnTo>
                  <a:lnTo>
                    <a:pt x="0" y="812800"/>
                  </a:lnTo>
                  <a:close/>
                </a:path>
              </a:pathLst>
            </a:custGeom>
            <a:solidFill>
              <a:srgbClr val="FFFFF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6" name="TextBox 6"/>
          <p:cNvSpPr txBox="1"/>
          <p:nvPr/>
        </p:nvSpPr>
        <p:spPr>
          <a:xfrm>
            <a:off x="1905000" y="574443"/>
            <a:ext cx="15298305" cy="2623187"/>
          </a:xfrm>
          <a:prstGeom prst="rect">
            <a:avLst/>
          </a:prstGeom>
        </p:spPr>
        <p:txBody>
          <a:bodyPr lIns="0" tIns="0" rIns="0" bIns="0" rtlCol="0" anchor="t">
            <a:spAutoFit/>
          </a:bodyPr>
          <a:lstStyle/>
          <a:p>
            <a:pPr marL="0" lvl="0" indent="0" algn="ctr">
              <a:lnSpc>
                <a:spcPts val="10230"/>
              </a:lnSpc>
            </a:pPr>
            <a:r>
              <a:rPr lang="en-US" sz="9300" dirty="0">
                <a:solidFill>
                  <a:srgbClr val="456874"/>
                </a:solidFill>
                <a:latin typeface="Source Sans Pro Bold"/>
              </a:rPr>
              <a:t>SUSTAINABLE DEVELOPMENT GOALS (SDG)</a:t>
            </a:r>
          </a:p>
        </p:txBody>
      </p:sp>
      <p:sp>
        <p:nvSpPr>
          <p:cNvPr id="7" name="TextBox 7"/>
          <p:cNvSpPr txBox="1"/>
          <p:nvPr/>
        </p:nvSpPr>
        <p:spPr>
          <a:xfrm>
            <a:off x="1716291" y="4178767"/>
            <a:ext cx="4903437" cy="1862791"/>
          </a:xfrm>
          <a:prstGeom prst="rect">
            <a:avLst/>
          </a:prstGeom>
        </p:spPr>
        <p:txBody>
          <a:bodyPr lIns="0" tIns="0" rIns="0" bIns="0" rtlCol="0" anchor="t">
            <a:spAutoFit/>
          </a:bodyPr>
          <a:lstStyle/>
          <a:p>
            <a:pPr algn="ctr">
              <a:lnSpc>
                <a:spcPts val="4951"/>
              </a:lnSpc>
            </a:pPr>
            <a:r>
              <a:rPr lang="en-US" sz="3536" dirty="0">
                <a:solidFill>
                  <a:srgbClr val="FF0000"/>
                </a:solidFill>
                <a:latin typeface="Canva Sans 2 Bold"/>
              </a:rPr>
              <a:t>MARA Bibliotherapy project support SDG number 3,4,8 &amp; 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14350" y="1379054"/>
            <a:ext cx="17259300" cy="787924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41426" y="871513"/>
            <a:ext cx="16494226" cy="878673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402747" y="1227766"/>
            <a:ext cx="5395486" cy="7831468"/>
          </a:xfrm>
          <a:prstGeom prst="rect">
            <a:avLst/>
          </a:prstGeom>
        </p:spPr>
      </p:pic>
      <p:sp>
        <p:nvSpPr>
          <p:cNvPr id="3" name="TextBox 3"/>
          <p:cNvSpPr txBox="1"/>
          <p:nvPr/>
        </p:nvSpPr>
        <p:spPr>
          <a:xfrm>
            <a:off x="1028700" y="365125"/>
            <a:ext cx="15298305" cy="1422400"/>
          </a:xfrm>
          <a:prstGeom prst="rect">
            <a:avLst/>
          </a:prstGeom>
        </p:spPr>
        <p:txBody>
          <a:bodyPr lIns="0" tIns="0" rIns="0" bIns="0" rtlCol="0" anchor="t">
            <a:spAutoFit/>
          </a:bodyPr>
          <a:lstStyle/>
          <a:p>
            <a:pPr marL="0" lvl="0" indent="0" algn="ctr">
              <a:lnSpc>
                <a:spcPts val="11000"/>
              </a:lnSpc>
            </a:pPr>
            <a:r>
              <a:rPr lang="en-US" sz="10000">
                <a:solidFill>
                  <a:srgbClr val="456874"/>
                </a:solidFill>
                <a:latin typeface="Source Sans Pro Bold"/>
              </a:rPr>
              <a:t>NOVELTY</a:t>
            </a:r>
          </a:p>
        </p:txBody>
      </p:sp>
      <p:sp>
        <p:nvSpPr>
          <p:cNvPr id="4" name="TextBox 4"/>
          <p:cNvSpPr txBox="1"/>
          <p:nvPr/>
        </p:nvSpPr>
        <p:spPr>
          <a:xfrm>
            <a:off x="1348387" y="1955139"/>
            <a:ext cx="10824426" cy="6331611"/>
          </a:xfrm>
          <a:prstGeom prst="rect">
            <a:avLst/>
          </a:prstGeom>
        </p:spPr>
        <p:txBody>
          <a:bodyPr lIns="0" tIns="0" rIns="0" bIns="0" rtlCol="0" anchor="t">
            <a:spAutoFit/>
          </a:bodyPr>
          <a:lstStyle/>
          <a:p>
            <a:pPr marL="648797" lvl="1" indent="-324398" algn="l">
              <a:lnSpc>
                <a:spcPts val="3871"/>
              </a:lnSpc>
              <a:buFont typeface="Arial"/>
              <a:buChar char="•"/>
            </a:pPr>
            <a:r>
              <a:rPr lang="en-US" sz="3585" spc="50">
                <a:solidFill>
                  <a:srgbClr val="000000"/>
                </a:solidFill>
                <a:latin typeface="Montserrat"/>
              </a:rPr>
              <a:t>MARA is the </a:t>
            </a:r>
            <a:r>
              <a:rPr lang="en-US" sz="3585" spc="50">
                <a:solidFill>
                  <a:srgbClr val="FF0000"/>
                </a:solidFill>
                <a:latin typeface="Montserrat"/>
              </a:rPr>
              <a:t>first organization</a:t>
            </a:r>
            <a:r>
              <a:rPr lang="en-US" sz="3585" spc="50">
                <a:solidFill>
                  <a:srgbClr val="000000"/>
                </a:solidFill>
                <a:latin typeface="Montserrat"/>
              </a:rPr>
              <a:t> in Malaysia to publish bibliotherapy books written by MARA staffs.</a:t>
            </a:r>
          </a:p>
          <a:p>
            <a:pPr algn="l">
              <a:lnSpc>
                <a:spcPts val="3871"/>
              </a:lnSpc>
            </a:pPr>
            <a:endParaRPr lang="en-US" sz="3585" spc="50">
              <a:solidFill>
                <a:srgbClr val="000000"/>
              </a:solidFill>
              <a:latin typeface="Montserrat"/>
            </a:endParaRPr>
          </a:p>
          <a:p>
            <a:pPr marL="648797" lvl="1" indent="-324398" algn="l">
              <a:lnSpc>
                <a:spcPts val="3871"/>
              </a:lnSpc>
              <a:buFont typeface="Arial"/>
              <a:buChar char="•"/>
            </a:pPr>
            <a:r>
              <a:rPr lang="en-US" sz="3585" spc="50">
                <a:solidFill>
                  <a:srgbClr val="000000"/>
                </a:solidFill>
                <a:latin typeface="Montserrat"/>
              </a:rPr>
              <a:t> There is still no bibliotherapy technique used in any organization to reduce the level of early Depression (mild-depression), Anxiety (Anxiety) and Stress (Stress).</a:t>
            </a:r>
          </a:p>
          <a:p>
            <a:pPr algn="l">
              <a:lnSpc>
                <a:spcPts val="3871"/>
              </a:lnSpc>
            </a:pPr>
            <a:endParaRPr lang="en-US" sz="3585" spc="50">
              <a:solidFill>
                <a:srgbClr val="000000"/>
              </a:solidFill>
              <a:latin typeface="Montserrat"/>
            </a:endParaRPr>
          </a:p>
          <a:p>
            <a:pPr marL="774003" lvl="1" indent="-387002" algn="l">
              <a:lnSpc>
                <a:spcPts val="3871"/>
              </a:lnSpc>
              <a:buFont typeface="Arial"/>
              <a:buChar char="•"/>
            </a:pPr>
            <a:r>
              <a:rPr lang="en-US" sz="3585" spc="50">
                <a:solidFill>
                  <a:srgbClr val="000000"/>
                </a:solidFill>
                <a:latin typeface="Montserrat"/>
              </a:rPr>
              <a:t>Bibliotherapy books are published in various formats such as </a:t>
            </a:r>
            <a:r>
              <a:rPr lang="en-US" sz="3585" spc="50">
                <a:solidFill>
                  <a:srgbClr val="FF0000"/>
                </a:solidFill>
                <a:latin typeface="Montserrat"/>
              </a:rPr>
              <a:t>e-books, audio books and printed materials</a:t>
            </a:r>
          </a:p>
          <a:p>
            <a:pPr algn="l">
              <a:lnSpc>
                <a:spcPts val="3871"/>
              </a:lnSpc>
            </a:pPr>
            <a:endParaRPr lang="en-US" sz="3585" spc="50">
              <a:solidFill>
                <a:srgbClr val="FF0000"/>
              </a:solidFill>
              <a:latin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464285" y="1562047"/>
            <a:ext cx="4905926" cy="7010245"/>
            <a:chOff x="0" y="0"/>
            <a:chExt cx="6541235" cy="9346994"/>
          </a:xfrm>
        </p:grpSpPr>
        <p:pic>
          <p:nvPicPr>
            <p:cNvPr id="3" name="Picture 3"/>
            <p:cNvPicPr>
              <a:picLocks noChangeAspect="1"/>
            </p:cNvPicPr>
            <p:nvPr/>
          </p:nvPicPr>
          <p:blipFill>
            <a:blip r:embed="rId2"/>
            <a:srcRect l="429" r="429"/>
            <a:stretch>
              <a:fillRect/>
            </a:stretch>
          </p:blipFill>
          <p:spPr>
            <a:xfrm>
              <a:off x="0" y="0"/>
              <a:ext cx="6541235" cy="9346994"/>
            </a:xfrm>
            <a:prstGeom prst="rect">
              <a:avLst/>
            </a:prstGeom>
          </p:spPr>
        </p:pic>
        <p:pic>
          <p:nvPicPr>
            <p:cNvPr id="4" name="Picture 4"/>
            <p:cNvPicPr>
              <a:picLocks noChangeAspect="1"/>
            </p:cNvPicPr>
            <p:nvPr/>
          </p:nvPicPr>
          <p:blipFill>
            <a:blip r:embed="rId3"/>
            <a:srcRect/>
            <a:stretch>
              <a:fillRect/>
            </a:stretch>
          </p:blipFill>
          <p:spPr>
            <a:xfrm>
              <a:off x="3422139" y="7544971"/>
              <a:ext cx="2978550" cy="1802023"/>
            </a:xfrm>
            <a:prstGeom prst="rect">
              <a:avLst/>
            </a:prstGeom>
          </p:spPr>
        </p:pic>
      </p:grpSp>
      <p:pic>
        <p:nvPicPr>
          <p:cNvPr id="5" name="Picture 5"/>
          <p:cNvPicPr>
            <a:picLocks noChangeAspect="1"/>
          </p:cNvPicPr>
          <p:nvPr/>
        </p:nvPicPr>
        <p:blipFill>
          <a:blip r:embed="rId4"/>
          <a:srcRect/>
          <a:stretch>
            <a:fillRect/>
          </a:stretch>
        </p:blipFill>
        <p:spPr>
          <a:xfrm>
            <a:off x="5436987" y="1603255"/>
            <a:ext cx="7414026" cy="7080490"/>
          </a:xfrm>
          <a:prstGeom prst="rect">
            <a:avLst/>
          </a:prstGeom>
        </p:spPr>
      </p:pic>
      <p:pic>
        <p:nvPicPr>
          <p:cNvPr id="6" name="Picture 6"/>
          <p:cNvPicPr>
            <a:picLocks noChangeAspect="1"/>
          </p:cNvPicPr>
          <p:nvPr/>
        </p:nvPicPr>
        <p:blipFill>
          <a:blip r:embed="rId5"/>
          <a:srcRect l="37468" t="20404" r="22626" b="47671"/>
          <a:stretch>
            <a:fillRect/>
          </a:stretch>
        </p:blipFill>
        <p:spPr>
          <a:xfrm>
            <a:off x="11481164" y="5608497"/>
            <a:ext cx="6806836" cy="3063076"/>
          </a:xfrm>
          <a:prstGeom prst="rect">
            <a:avLst/>
          </a:prstGeom>
        </p:spPr>
      </p:pic>
      <p:pic>
        <p:nvPicPr>
          <p:cNvPr id="7" name="Picture 7"/>
          <p:cNvPicPr>
            <a:picLocks noChangeAspect="1"/>
          </p:cNvPicPr>
          <p:nvPr/>
        </p:nvPicPr>
        <p:blipFill>
          <a:blip r:embed="rId6"/>
          <a:srcRect l="37094" t="25060" r="22377" b="32152"/>
          <a:stretch>
            <a:fillRect/>
          </a:stretch>
        </p:blipFill>
        <p:spPr>
          <a:xfrm>
            <a:off x="12693437" y="2369651"/>
            <a:ext cx="5454017" cy="3238847"/>
          </a:xfrm>
          <a:prstGeom prst="rect">
            <a:avLst/>
          </a:prstGeom>
        </p:spPr>
      </p:pic>
      <p:sp>
        <p:nvSpPr>
          <p:cNvPr id="8" name="TextBox 8"/>
          <p:cNvSpPr txBox="1"/>
          <p:nvPr/>
        </p:nvSpPr>
        <p:spPr>
          <a:xfrm>
            <a:off x="493114" y="8672571"/>
            <a:ext cx="5145686" cy="629906"/>
          </a:xfrm>
          <a:prstGeom prst="rect">
            <a:avLst/>
          </a:prstGeom>
        </p:spPr>
        <p:txBody>
          <a:bodyPr wrap="square" lIns="0" tIns="0" rIns="0" bIns="0" rtlCol="0" anchor="t">
            <a:spAutoFit/>
          </a:bodyPr>
          <a:lstStyle/>
          <a:p>
            <a:pPr algn="ctr">
              <a:lnSpc>
                <a:spcPts val="5180"/>
              </a:lnSpc>
            </a:pPr>
            <a:r>
              <a:rPr lang="en-US" sz="3700" dirty="0">
                <a:solidFill>
                  <a:srgbClr val="000000"/>
                </a:solidFill>
                <a:latin typeface="Canva Sans 2 Bold"/>
              </a:rPr>
              <a:t>ISBN:9789672264071</a:t>
            </a:r>
          </a:p>
        </p:txBody>
      </p:sp>
      <p:sp>
        <p:nvSpPr>
          <p:cNvPr id="9" name="TextBox 9"/>
          <p:cNvSpPr txBox="1"/>
          <p:nvPr/>
        </p:nvSpPr>
        <p:spPr>
          <a:xfrm>
            <a:off x="2307893" y="-171450"/>
            <a:ext cx="14405818" cy="1479123"/>
          </a:xfrm>
          <a:prstGeom prst="rect">
            <a:avLst/>
          </a:prstGeom>
        </p:spPr>
        <p:txBody>
          <a:bodyPr lIns="0" tIns="0" rIns="0" bIns="0" rtlCol="0" anchor="t">
            <a:spAutoFit/>
          </a:bodyPr>
          <a:lstStyle/>
          <a:p>
            <a:pPr algn="ctr">
              <a:lnSpc>
                <a:spcPts val="12880"/>
              </a:lnSpc>
            </a:pPr>
            <a:r>
              <a:rPr lang="en-US" sz="7200" dirty="0">
                <a:solidFill>
                  <a:srgbClr val="000000"/>
                </a:solidFill>
                <a:latin typeface="Canva Sans 2 Bold"/>
              </a:rPr>
              <a:t>INTELECTUAL PROPERTY</a:t>
            </a:r>
          </a:p>
        </p:txBody>
      </p:sp>
      <p:sp>
        <p:nvSpPr>
          <p:cNvPr id="10" name="TextBox 10"/>
          <p:cNvSpPr txBox="1"/>
          <p:nvPr/>
        </p:nvSpPr>
        <p:spPr>
          <a:xfrm>
            <a:off x="8173308" y="8653521"/>
            <a:ext cx="7440960" cy="688961"/>
          </a:xfrm>
          <a:prstGeom prst="rect">
            <a:avLst/>
          </a:prstGeom>
        </p:spPr>
        <p:txBody>
          <a:bodyPr lIns="0" tIns="0" rIns="0" bIns="0" rtlCol="0" anchor="t">
            <a:spAutoFit/>
          </a:bodyPr>
          <a:lstStyle/>
          <a:p>
            <a:pPr algn="ctr">
              <a:lnSpc>
                <a:spcPts val="5600"/>
              </a:lnSpc>
            </a:pPr>
            <a:r>
              <a:rPr lang="en-US" sz="4000">
                <a:solidFill>
                  <a:srgbClr val="000000"/>
                </a:solidFill>
                <a:latin typeface="Canva Sans 2 Bold"/>
              </a:rPr>
              <a:t>Copyright No: LY2023W00181</a:t>
            </a:r>
          </a:p>
        </p:txBody>
      </p:sp>
      <p:pic>
        <p:nvPicPr>
          <p:cNvPr id="11" name="Picture 11"/>
          <p:cNvPicPr>
            <a:picLocks noChangeAspect="1"/>
          </p:cNvPicPr>
          <p:nvPr/>
        </p:nvPicPr>
        <p:blipFill>
          <a:blip r:embed="rId3"/>
          <a:srcRect/>
          <a:stretch>
            <a:fillRect/>
          </a:stretch>
        </p:blipFill>
        <p:spPr>
          <a:xfrm>
            <a:off x="11314589" y="7258422"/>
            <a:ext cx="4895284" cy="296164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2336371" y="1028700"/>
            <a:ext cx="3884122" cy="4621258"/>
            <a:chOff x="0" y="0"/>
            <a:chExt cx="5178830" cy="6161677"/>
          </a:xfrm>
        </p:grpSpPr>
        <p:grpSp>
          <p:nvGrpSpPr>
            <p:cNvPr id="3" name="Group 3"/>
            <p:cNvGrpSpPr/>
            <p:nvPr/>
          </p:nvGrpSpPr>
          <p:grpSpPr>
            <a:xfrm>
              <a:off x="324914" y="1442838"/>
              <a:ext cx="3962082" cy="4718839"/>
              <a:chOff x="0" y="0"/>
              <a:chExt cx="6350000" cy="7562850"/>
            </a:xfrm>
          </p:grpSpPr>
          <p:sp>
            <p:nvSpPr>
              <p:cNvPr id="4" name="Freeform 4"/>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065A5D"/>
              </a:solidFill>
            </p:spPr>
          </p:sp>
          <p:sp>
            <p:nvSpPr>
              <p:cNvPr id="5" name="Freeform 5"/>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03989E"/>
              </a:solidFill>
            </p:spPr>
          </p:sp>
          <p:sp>
            <p:nvSpPr>
              <p:cNvPr id="6" name="Freeform 6"/>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C4EBE8"/>
              </a:solidFill>
            </p:spPr>
          </p:sp>
        </p:grpSp>
        <p:sp>
          <p:nvSpPr>
            <p:cNvPr id="7" name="TextBox 7"/>
            <p:cNvSpPr txBox="1"/>
            <p:nvPr/>
          </p:nvSpPr>
          <p:spPr>
            <a:xfrm>
              <a:off x="0" y="3461152"/>
              <a:ext cx="2513957" cy="1537221"/>
            </a:xfrm>
            <a:prstGeom prst="rect">
              <a:avLst/>
            </a:prstGeom>
          </p:spPr>
          <p:txBody>
            <a:bodyPr lIns="0" tIns="0" rIns="0" bIns="0" rtlCol="0" anchor="t">
              <a:spAutoFit/>
            </a:bodyPr>
            <a:lstStyle/>
            <a:p>
              <a:pPr algn="ctr">
                <a:lnSpc>
                  <a:spcPts val="8102"/>
                </a:lnSpc>
                <a:spcBef>
                  <a:spcPct val="0"/>
                </a:spcBef>
              </a:pPr>
              <a:r>
                <a:rPr lang="en-US" sz="6233">
                  <a:solidFill>
                    <a:srgbClr val="FFFFFF"/>
                  </a:solidFill>
                  <a:latin typeface="Mont Bold"/>
                </a:rPr>
                <a:t>9</a:t>
              </a:r>
            </a:p>
          </p:txBody>
        </p:sp>
        <p:grpSp>
          <p:nvGrpSpPr>
            <p:cNvPr id="8" name="Group 8"/>
            <p:cNvGrpSpPr/>
            <p:nvPr/>
          </p:nvGrpSpPr>
          <p:grpSpPr>
            <a:xfrm rot="-1828833">
              <a:off x="1992202" y="3457172"/>
              <a:ext cx="2853930" cy="2089331"/>
              <a:chOff x="0" y="0"/>
              <a:chExt cx="316554" cy="231746"/>
            </a:xfrm>
          </p:grpSpPr>
          <p:sp>
            <p:nvSpPr>
              <p:cNvPr id="9" name="Freeform 9"/>
              <p:cNvSpPr/>
              <p:nvPr/>
            </p:nvSpPr>
            <p:spPr>
              <a:xfrm>
                <a:off x="0" y="0"/>
                <a:ext cx="316554" cy="231746"/>
              </a:xfrm>
              <a:custGeom>
                <a:avLst/>
                <a:gdLst/>
                <a:ahLst/>
                <a:cxnLst/>
                <a:rect l="l" t="t" r="r" b="b"/>
                <a:pathLst>
                  <a:path w="316554" h="231746">
                    <a:moveTo>
                      <a:pt x="0" y="0"/>
                    </a:moveTo>
                    <a:lnTo>
                      <a:pt x="316554" y="0"/>
                    </a:lnTo>
                    <a:lnTo>
                      <a:pt x="316554" y="231746"/>
                    </a:lnTo>
                    <a:lnTo>
                      <a:pt x="0" y="231746"/>
                    </a:lnTo>
                    <a:close/>
                  </a:path>
                </a:pathLst>
              </a:custGeom>
              <a:solidFill>
                <a:srgbClr val="000000">
                  <a:alpha val="0"/>
                </a:srgbClr>
              </a:solidFill>
            </p:spPr>
          </p:sp>
          <p:sp>
            <p:nvSpPr>
              <p:cNvPr id="10" name="TextBox 10"/>
              <p:cNvSpPr txBox="1"/>
              <p:nvPr/>
            </p:nvSpPr>
            <p:spPr>
              <a:xfrm>
                <a:off x="0" y="-38100"/>
                <a:ext cx="812800" cy="850900"/>
              </a:xfrm>
              <a:prstGeom prst="rect">
                <a:avLst/>
              </a:prstGeom>
            </p:spPr>
            <p:txBody>
              <a:bodyPr lIns="125998" tIns="125998" rIns="125998" bIns="125998" rtlCol="0" anchor="ctr"/>
              <a:lstStyle/>
              <a:p>
                <a:pPr algn="ctr">
                  <a:lnSpc>
                    <a:spcPts val="3360"/>
                  </a:lnSpc>
                </a:pPr>
                <a:r>
                  <a:rPr lang="en-US" sz="2400">
                    <a:solidFill>
                      <a:srgbClr val="FFFFFF"/>
                    </a:solidFill>
                    <a:latin typeface="Canva Sans 2 Bold"/>
                  </a:rPr>
                  <a:t>Bibliotherapy</a:t>
                </a:r>
              </a:p>
              <a:p>
                <a:pPr algn="ctr">
                  <a:lnSpc>
                    <a:spcPts val="3360"/>
                  </a:lnSpc>
                </a:pPr>
                <a:r>
                  <a:rPr lang="en-US" sz="2400">
                    <a:solidFill>
                      <a:srgbClr val="FFFFFF"/>
                    </a:solidFill>
                    <a:latin typeface="Canva Sans 2 Bold"/>
                  </a:rPr>
                  <a:t>Corner</a:t>
                </a: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51597" y="0"/>
              <a:ext cx="1554358" cy="2628935"/>
            </a:xfrm>
            <a:prstGeom prst="rect">
              <a:avLst/>
            </a:prstGeom>
          </p:spPr>
        </p:pic>
        <p:pic>
          <p:nvPicPr>
            <p:cNvPr id="12" name="Picture 12"/>
            <p:cNvPicPr>
              <a:picLocks noChangeAspect="1"/>
            </p:cNvPicPr>
            <p:nvPr/>
          </p:nvPicPr>
          <p:blipFill>
            <a:blip r:embed="rId4"/>
            <a:srcRect r="2827"/>
            <a:stretch>
              <a:fillRect/>
            </a:stretch>
          </p:blipFill>
          <p:spPr>
            <a:xfrm>
              <a:off x="1807490" y="1521596"/>
              <a:ext cx="1885313" cy="1906221"/>
            </a:xfrm>
            <a:prstGeom prst="rect">
              <a:avLst/>
            </a:prstGeom>
          </p:spPr>
        </p:pic>
      </p:grpSp>
      <p:grpSp>
        <p:nvGrpSpPr>
          <p:cNvPr id="13" name="Group 13"/>
          <p:cNvGrpSpPr>
            <a:grpSpLocks noChangeAspect="1"/>
          </p:cNvGrpSpPr>
          <p:nvPr/>
        </p:nvGrpSpPr>
        <p:grpSpPr>
          <a:xfrm>
            <a:off x="5815350" y="2921083"/>
            <a:ext cx="10388471" cy="5843442"/>
            <a:chOff x="0" y="0"/>
            <a:chExt cx="11289030" cy="6350000"/>
          </a:xfrm>
        </p:grpSpPr>
        <p:sp>
          <p:nvSpPr>
            <p:cNvPr id="14" name="Freeform 1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265" b="-9265"/>
              </a:stretch>
            </a:blipFill>
          </p:spPr>
        </p:sp>
      </p:grpSp>
      <p:sp>
        <p:nvSpPr>
          <p:cNvPr id="15" name="TextBox 15"/>
          <p:cNvSpPr txBox="1"/>
          <p:nvPr/>
        </p:nvSpPr>
        <p:spPr>
          <a:xfrm>
            <a:off x="5815350" y="962025"/>
            <a:ext cx="6497971" cy="662631"/>
          </a:xfrm>
          <a:prstGeom prst="rect">
            <a:avLst/>
          </a:prstGeom>
        </p:spPr>
        <p:txBody>
          <a:bodyPr lIns="0" tIns="0" rIns="0" bIns="0" rtlCol="0" anchor="t">
            <a:spAutoFit/>
          </a:bodyPr>
          <a:lstStyle/>
          <a:p>
            <a:pPr algn="ctr">
              <a:lnSpc>
                <a:spcPts val="5485"/>
              </a:lnSpc>
            </a:pPr>
            <a:r>
              <a:rPr lang="en-US" sz="3917">
                <a:solidFill>
                  <a:srgbClr val="000000"/>
                </a:solidFill>
                <a:latin typeface="Sunborn Bold"/>
              </a:rPr>
              <a:t>1 BIBLIOTHERAPY CORNER</a:t>
            </a:r>
          </a:p>
        </p:txBody>
      </p:sp>
      <p:sp>
        <p:nvSpPr>
          <p:cNvPr id="16" name="TextBox 16"/>
          <p:cNvSpPr txBox="1"/>
          <p:nvPr/>
        </p:nvSpPr>
        <p:spPr>
          <a:xfrm>
            <a:off x="5907327" y="1643706"/>
            <a:ext cx="8996506" cy="986197"/>
          </a:xfrm>
          <a:prstGeom prst="rect">
            <a:avLst/>
          </a:prstGeom>
        </p:spPr>
        <p:txBody>
          <a:bodyPr lIns="0" tIns="0" rIns="0" bIns="0" rtlCol="0" anchor="t">
            <a:spAutoFit/>
          </a:bodyPr>
          <a:lstStyle/>
          <a:p>
            <a:pPr algn="just">
              <a:lnSpc>
                <a:spcPts val="2596"/>
              </a:lnSpc>
            </a:pPr>
            <a:r>
              <a:rPr lang="en-US" sz="2297">
                <a:solidFill>
                  <a:srgbClr val="000000"/>
                </a:solidFill>
                <a:latin typeface="Canva Sans 2"/>
              </a:rPr>
              <a:t>Bibliotherapy Corner is designed with suitable furniture and color to create serene ambiance, inviting environment and equipped with bibliotherapy books collection by theme.</a:t>
            </a:r>
          </a:p>
        </p:txBody>
      </p:sp>
      <p:pic>
        <p:nvPicPr>
          <p:cNvPr id="17" name="Picture 17"/>
          <p:cNvPicPr>
            <a:picLocks noChangeAspect="1"/>
          </p:cNvPicPr>
          <p:nvPr/>
        </p:nvPicPr>
        <p:blipFill rotWithShape="1">
          <a:blip r:embed="rId6"/>
          <a:srcRect r="29020" b="60622"/>
          <a:stretch/>
        </p:blipFill>
        <p:spPr>
          <a:xfrm rot="9665131">
            <a:off x="-15675" y="72809"/>
            <a:ext cx="3182660" cy="2370032"/>
          </a:xfrm>
          <a:prstGeom prst="rect">
            <a:avLst/>
          </a:prstGeom>
        </p:spPr>
      </p:pic>
      <p:pic>
        <p:nvPicPr>
          <p:cNvPr id="18" name="Picture 18"/>
          <p:cNvPicPr>
            <a:picLocks noChangeAspect="1"/>
          </p:cNvPicPr>
          <p:nvPr/>
        </p:nvPicPr>
        <p:blipFill>
          <a:blip r:embed="rId7"/>
          <a:srcRect/>
          <a:stretch>
            <a:fillRect/>
          </a:stretch>
        </p:blipFill>
        <p:spPr>
          <a:xfrm>
            <a:off x="0" y="6823710"/>
            <a:ext cx="18288000" cy="3463290"/>
          </a:xfrm>
          <a:prstGeom prst="rect">
            <a:avLst/>
          </a:prstGeom>
        </p:spPr>
      </p:pic>
      <p:pic>
        <p:nvPicPr>
          <p:cNvPr id="19" name="Picture 19"/>
          <p:cNvPicPr>
            <a:picLocks noChangeAspect="1"/>
          </p:cNvPicPr>
          <p:nvPr/>
        </p:nvPicPr>
        <p:blipFill rotWithShape="1">
          <a:blip r:embed="rId8"/>
          <a:srcRect r="38854" b="21851"/>
          <a:stretch/>
        </p:blipFill>
        <p:spPr>
          <a:xfrm rot="168646">
            <a:off x="14560566" y="351290"/>
            <a:ext cx="3628885" cy="728961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53019" y="5125869"/>
            <a:ext cx="8985508" cy="5054285"/>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28318" b="-5027"/>
              </a:stretch>
            </a:blipFill>
          </p:spPr>
        </p:sp>
      </p:grpSp>
      <p:grpSp>
        <p:nvGrpSpPr>
          <p:cNvPr id="4" name="Group 4"/>
          <p:cNvGrpSpPr>
            <a:grpSpLocks noChangeAspect="1"/>
          </p:cNvGrpSpPr>
          <p:nvPr/>
        </p:nvGrpSpPr>
        <p:grpSpPr>
          <a:xfrm>
            <a:off x="13332963" y="5924201"/>
            <a:ext cx="4698999" cy="469898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7806" r="-17806"/>
              </a:stretch>
            </a:blipFill>
          </p:spPr>
        </p:sp>
      </p:grpSp>
      <p:grpSp>
        <p:nvGrpSpPr>
          <p:cNvPr id="6" name="Group 6"/>
          <p:cNvGrpSpPr>
            <a:grpSpLocks noChangeAspect="1"/>
          </p:cNvGrpSpPr>
          <p:nvPr/>
        </p:nvGrpSpPr>
        <p:grpSpPr>
          <a:xfrm>
            <a:off x="13807918" y="1460499"/>
            <a:ext cx="4698999" cy="469898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8009" r="-18009"/>
              </a:stretch>
            </a:blipFill>
          </p:spPr>
        </p:sp>
      </p:grpSp>
      <p:grpSp>
        <p:nvGrpSpPr>
          <p:cNvPr id="8" name="Group 8"/>
          <p:cNvGrpSpPr>
            <a:grpSpLocks noChangeAspect="1"/>
          </p:cNvGrpSpPr>
          <p:nvPr/>
        </p:nvGrpSpPr>
        <p:grpSpPr>
          <a:xfrm>
            <a:off x="10216199" y="2937509"/>
            <a:ext cx="4698999" cy="4698981"/>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b="-32880"/>
              </a:stretch>
            </a:blipFill>
          </p:spPr>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84599" y="7855060"/>
            <a:ext cx="1631664" cy="1631664"/>
          </a:xfrm>
          <a:prstGeom prst="rect">
            <a:avLst/>
          </a:prstGeom>
        </p:spPr>
      </p:pic>
      <p:pic>
        <p:nvPicPr>
          <p:cNvPr id="11" name="Picture 11"/>
          <p:cNvPicPr>
            <a:picLocks noChangeAspect="1"/>
          </p:cNvPicPr>
          <p:nvPr/>
        </p:nvPicPr>
        <p:blipFill>
          <a:blip r:embed="rId8"/>
          <a:srcRect/>
          <a:stretch>
            <a:fillRect/>
          </a:stretch>
        </p:blipFill>
        <p:spPr>
          <a:xfrm>
            <a:off x="2586136" y="8483129"/>
            <a:ext cx="5088878" cy="2288748"/>
          </a:xfrm>
          <a:prstGeom prst="rect">
            <a:avLst/>
          </a:prstGeom>
        </p:spPr>
      </p:pic>
      <p:sp>
        <p:nvSpPr>
          <p:cNvPr id="12" name="TextBox 12"/>
          <p:cNvSpPr txBox="1"/>
          <p:nvPr/>
        </p:nvSpPr>
        <p:spPr>
          <a:xfrm>
            <a:off x="1133491" y="95250"/>
            <a:ext cx="15298305" cy="1422400"/>
          </a:xfrm>
          <a:prstGeom prst="rect">
            <a:avLst/>
          </a:prstGeom>
        </p:spPr>
        <p:txBody>
          <a:bodyPr lIns="0" tIns="0" rIns="0" bIns="0" rtlCol="0" anchor="t">
            <a:spAutoFit/>
          </a:bodyPr>
          <a:lstStyle/>
          <a:p>
            <a:pPr marL="0" lvl="0" indent="0" algn="ctr">
              <a:lnSpc>
                <a:spcPts val="11000"/>
              </a:lnSpc>
            </a:pPr>
            <a:r>
              <a:rPr lang="en-US" sz="10000">
                <a:solidFill>
                  <a:srgbClr val="456874"/>
                </a:solidFill>
                <a:latin typeface="Source Sans Pro Bold"/>
              </a:rPr>
              <a:t>REPLICATION</a:t>
            </a:r>
          </a:p>
        </p:txBody>
      </p:sp>
      <p:sp>
        <p:nvSpPr>
          <p:cNvPr id="13" name="TextBox 13"/>
          <p:cNvSpPr txBox="1"/>
          <p:nvPr/>
        </p:nvSpPr>
        <p:spPr>
          <a:xfrm>
            <a:off x="11500431" y="4933305"/>
            <a:ext cx="1852315" cy="719586"/>
          </a:xfrm>
          <a:prstGeom prst="rect">
            <a:avLst/>
          </a:prstGeom>
        </p:spPr>
        <p:txBody>
          <a:bodyPr lIns="0" tIns="0" rIns="0" bIns="0" rtlCol="0" anchor="t">
            <a:spAutoFit/>
          </a:bodyPr>
          <a:lstStyle/>
          <a:p>
            <a:pPr algn="ctr">
              <a:lnSpc>
                <a:spcPts val="2862"/>
              </a:lnSpc>
            </a:pPr>
            <a:r>
              <a:rPr lang="en-US" sz="2044">
                <a:solidFill>
                  <a:srgbClr val="FFFFFF"/>
                </a:solidFill>
                <a:latin typeface="Canva Sans 1 Bold"/>
              </a:rPr>
              <a:t>Library of</a:t>
            </a:r>
          </a:p>
          <a:p>
            <a:pPr algn="ctr">
              <a:lnSpc>
                <a:spcPts val="2862"/>
              </a:lnSpc>
            </a:pPr>
            <a:r>
              <a:rPr lang="en-US" sz="2044">
                <a:solidFill>
                  <a:srgbClr val="FFFFFF"/>
                </a:solidFill>
                <a:latin typeface="Canva Sans 1 Bold"/>
              </a:rPr>
              <a:t>KPM Beranang</a:t>
            </a:r>
          </a:p>
        </p:txBody>
      </p:sp>
      <p:sp>
        <p:nvSpPr>
          <p:cNvPr id="14" name="TextBox 14"/>
          <p:cNvSpPr txBox="1"/>
          <p:nvPr/>
        </p:nvSpPr>
        <p:spPr>
          <a:xfrm>
            <a:off x="14528950" y="8767139"/>
            <a:ext cx="2069753" cy="719586"/>
          </a:xfrm>
          <a:prstGeom prst="rect">
            <a:avLst/>
          </a:prstGeom>
        </p:spPr>
        <p:txBody>
          <a:bodyPr lIns="0" tIns="0" rIns="0" bIns="0" rtlCol="0" anchor="t">
            <a:spAutoFit/>
          </a:bodyPr>
          <a:lstStyle/>
          <a:p>
            <a:pPr algn="ctr">
              <a:lnSpc>
                <a:spcPts val="2862"/>
              </a:lnSpc>
            </a:pPr>
            <a:r>
              <a:rPr lang="en-US" sz="2044">
                <a:solidFill>
                  <a:srgbClr val="FFFFFF"/>
                </a:solidFill>
                <a:latin typeface="Canva Sans 1 Bold"/>
              </a:rPr>
              <a:t>Library of</a:t>
            </a:r>
          </a:p>
          <a:p>
            <a:pPr algn="ctr">
              <a:lnSpc>
                <a:spcPts val="2862"/>
              </a:lnSpc>
            </a:pPr>
            <a:r>
              <a:rPr lang="en-US" sz="2044">
                <a:solidFill>
                  <a:srgbClr val="FFFFFF"/>
                </a:solidFill>
                <a:latin typeface="Canva Sans 1 Bold"/>
              </a:rPr>
              <a:t>KPM Ayer Molek</a:t>
            </a:r>
          </a:p>
        </p:txBody>
      </p:sp>
      <p:sp>
        <p:nvSpPr>
          <p:cNvPr id="15" name="TextBox 15"/>
          <p:cNvSpPr txBox="1"/>
          <p:nvPr/>
        </p:nvSpPr>
        <p:spPr>
          <a:xfrm>
            <a:off x="14960901" y="4040430"/>
            <a:ext cx="2529632" cy="719586"/>
          </a:xfrm>
          <a:prstGeom prst="rect">
            <a:avLst/>
          </a:prstGeom>
        </p:spPr>
        <p:txBody>
          <a:bodyPr lIns="0" tIns="0" rIns="0" bIns="0" rtlCol="0" anchor="t">
            <a:spAutoFit/>
          </a:bodyPr>
          <a:lstStyle/>
          <a:p>
            <a:pPr algn="ctr">
              <a:lnSpc>
                <a:spcPts val="2862"/>
              </a:lnSpc>
            </a:pPr>
            <a:r>
              <a:rPr lang="en-US" sz="2044">
                <a:solidFill>
                  <a:srgbClr val="FFFFFF"/>
                </a:solidFill>
                <a:latin typeface="Canva Sans 1 Bold"/>
              </a:rPr>
              <a:t>Library of</a:t>
            </a:r>
          </a:p>
          <a:p>
            <a:pPr algn="ctr">
              <a:lnSpc>
                <a:spcPts val="2862"/>
              </a:lnSpc>
            </a:pPr>
            <a:r>
              <a:rPr lang="en-US" sz="2044">
                <a:solidFill>
                  <a:srgbClr val="FFFFFF"/>
                </a:solidFill>
                <a:latin typeface="Canva Sans 1 Bold"/>
              </a:rPr>
              <a:t>KKTM Masjid Tanah </a:t>
            </a:r>
          </a:p>
        </p:txBody>
      </p:sp>
      <p:sp>
        <p:nvSpPr>
          <p:cNvPr id="16" name="TextBox 16"/>
          <p:cNvSpPr txBox="1"/>
          <p:nvPr/>
        </p:nvSpPr>
        <p:spPr>
          <a:xfrm rot="-906457">
            <a:off x="11586482" y="1472773"/>
            <a:ext cx="5237612" cy="405261"/>
          </a:xfrm>
          <a:prstGeom prst="rect">
            <a:avLst/>
          </a:prstGeom>
        </p:spPr>
        <p:txBody>
          <a:bodyPr lIns="0" tIns="0" rIns="0" bIns="0" rtlCol="0" anchor="t">
            <a:spAutoFit/>
          </a:bodyPr>
          <a:lstStyle/>
          <a:p>
            <a:pPr algn="ctr">
              <a:lnSpc>
                <a:spcPts val="2862"/>
              </a:lnSpc>
            </a:pPr>
            <a:r>
              <a:rPr lang="en-US" sz="2044">
                <a:solidFill>
                  <a:srgbClr val="1D737A"/>
                </a:solidFill>
                <a:latin typeface="Agrandir Narrow Bold"/>
              </a:rPr>
              <a:t>MARA's Instituitions Applied Bibliotherapy</a:t>
            </a:r>
          </a:p>
        </p:txBody>
      </p:sp>
      <p:sp>
        <p:nvSpPr>
          <p:cNvPr id="17" name="TextBox 17"/>
          <p:cNvSpPr txBox="1"/>
          <p:nvPr/>
        </p:nvSpPr>
        <p:spPr>
          <a:xfrm>
            <a:off x="10962805" y="3809990"/>
            <a:ext cx="3067348" cy="1170940"/>
          </a:xfrm>
          <a:prstGeom prst="rect">
            <a:avLst/>
          </a:prstGeom>
        </p:spPr>
        <p:txBody>
          <a:bodyPr lIns="0" tIns="0" rIns="0" bIns="0" rtlCol="0" anchor="t">
            <a:spAutoFit/>
          </a:bodyPr>
          <a:lstStyle/>
          <a:p>
            <a:pPr algn="ctr">
              <a:lnSpc>
                <a:spcPts val="4759"/>
              </a:lnSpc>
            </a:pPr>
            <a:r>
              <a:rPr lang="en-US" sz="3399">
                <a:solidFill>
                  <a:srgbClr val="FFFFFF"/>
                </a:solidFill>
                <a:latin typeface="Allura"/>
              </a:rPr>
              <a:t>Bibliotherapy Corner</a:t>
            </a:r>
          </a:p>
          <a:p>
            <a:pPr algn="ctr">
              <a:lnSpc>
                <a:spcPts val="4759"/>
              </a:lnSpc>
            </a:pPr>
            <a:r>
              <a:rPr lang="en-US" sz="3399">
                <a:solidFill>
                  <a:srgbClr val="FFFFFF"/>
                </a:solidFill>
                <a:latin typeface="Allura"/>
              </a:rPr>
              <a:t>at</a:t>
            </a:r>
          </a:p>
        </p:txBody>
      </p:sp>
      <p:sp>
        <p:nvSpPr>
          <p:cNvPr id="18" name="TextBox 18"/>
          <p:cNvSpPr txBox="1"/>
          <p:nvPr/>
        </p:nvSpPr>
        <p:spPr>
          <a:xfrm>
            <a:off x="14692043" y="2917115"/>
            <a:ext cx="3067348" cy="1170940"/>
          </a:xfrm>
          <a:prstGeom prst="rect">
            <a:avLst/>
          </a:prstGeom>
        </p:spPr>
        <p:txBody>
          <a:bodyPr lIns="0" tIns="0" rIns="0" bIns="0" rtlCol="0" anchor="t">
            <a:spAutoFit/>
          </a:bodyPr>
          <a:lstStyle/>
          <a:p>
            <a:pPr algn="ctr">
              <a:lnSpc>
                <a:spcPts val="4759"/>
              </a:lnSpc>
            </a:pPr>
            <a:r>
              <a:rPr lang="en-US" sz="3399">
                <a:solidFill>
                  <a:srgbClr val="FFFFFF"/>
                </a:solidFill>
                <a:latin typeface="Allura"/>
              </a:rPr>
              <a:t>Bibliotherapy Corner</a:t>
            </a:r>
          </a:p>
          <a:p>
            <a:pPr algn="ctr">
              <a:lnSpc>
                <a:spcPts val="4759"/>
              </a:lnSpc>
            </a:pPr>
            <a:r>
              <a:rPr lang="en-US" sz="3399">
                <a:solidFill>
                  <a:srgbClr val="FFFFFF"/>
                </a:solidFill>
                <a:latin typeface="Allura"/>
              </a:rPr>
              <a:t>at</a:t>
            </a:r>
          </a:p>
        </p:txBody>
      </p:sp>
      <p:sp>
        <p:nvSpPr>
          <p:cNvPr id="19" name="TextBox 19"/>
          <p:cNvSpPr txBox="1"/>
          <p:nvPr/>
        </p:nvSpPr>
        <p:spPr>
          <a:xfrm>
            <a:off x="14030153" y="7756082"/>
            <a:ext cx="3067348" cy="1170940"/>
          </a:xfrm>
          <a:prstGeom prst="rect">
            <a:avLst/>
          </a:prstGeom>
        </p:spPr>
        <p:txBody>
          <a:bodyPr lIns="0" tIns="0" rIns="0" bIns="0" rtlCol="0" anchor="t">
            <a:spAutoFit/>
          </a:bodyPr>
          <a:lstStyle/>
          <a:p>
            <a:pPr algn="ctr">
              <a:lnSpc>
                <a:spcPts val="4759"/>
              </a:lnSpc>
            </a:pPr>
            <a:r>
              <a:rPr lang="en-US" sz="3399">
                <a:solidFill>
                  <a:srgbClr val="FFFFFF"/>
                </a:solidFill>
                <a:latin typeface="Allura"/>
              </a:rPr>
              <a:t>Bibliotherapy Corner</a:t>
            </a:r>
          </a:p>
          <a:p>
            <a:pPr algn="ctr">
              <a:lnSpc>
                <a:spcPts val="4759"/>
              </a:lnSpc>
            </a:pPr>
            <a:r>
              <a:rPr lang="en-US" sz="3399">
                <a:solidFill>
                  <a:srgbClr val="FFFFFF"/>
                </a:solidFill>
                <a:latin typeface="Allura"/>
              </a:rPr>
              <a:t>at</a:t>
            </a:r>
          </a:p>
        </p:txBody>
      </p:sp>
      <p:sp>
        <p:nvSpPr>
          <p:cNvPr id="20" name="TextBox 20"/>
          <p:cNvSpPr txBox="1"/>
          <p:nvPr/>
        </p:nvSpPr>
        <p:spPr>
          <a:xfrm>
            <a:off x="2912549" y="9303971"/>
            <a:ext cx="4762465" cy="580390"/>
          </a:xfrm>
          <a:prstGeom prst="rect">
            <a:avLst/>
          </a:prstGeom>
        </p:spPr>
        <p:txBody>
          <a:bodyPr lIns="0" tIns="0" rIns="0" bIns="0" rtlCol="0" anchor="t">
            <a:spAutoFit/>
          </a:bodyPr>
          <a:lstStyle/>
          <a:p>
            <a:pPr algn="ctr">
              <a:lnSpc>
                <a:spcPts val="4759"/>
              </a:lnSpc>
            </a:pPr>
            <a:r>
              <a:rPr lang="en-US" sz="3399">
                <a:solidFill>
                  <a:srgbClr val="DD3D4E"/>
                </a:solidFill>
                <a:latin typeface="Canva Sans 1 Bold"/>
              </a:rPr>
              <a:t>MARA &amp; BERNAMA</a:t>
            </a:r>
          </a:p>
        </p:txBody>
      </p:sp>
      <p:sp>
        <p:nvSpPr>
          <p:cNvPr id="21" name="TextBox 21"/>
          <p:cNvSpPr txBox="1"/>
          <p:nvPr/>
        </p:nvSpPr>
        <p:spPr>
          <a:xfrm>
            <a:off x="328397" y="2242811"/>
            <a:ext cx="9930768" cy="3191510"/>
          </a:xfrm>
          <a:prstGeom prst="rect">
            <a:avLst/>
          </a:prstGeom>
        </p:spPr>
        <p:txBody>
          <a:bodyPr lIns="0" tIns="0" rIns="0" bIns="0" rtlCol="0" anchor="t">
            <a:spAutoFit/>
          </a:bodyPr>
          <a:lstStyle/>
          <a:p>
            <a:pPr algn="just">
              <a:lnSpc>
                <a:spcPts val="3640"/>
              </a:lnSpc>
            </a:pPr>
            <a:r>
              <a:rPr lang="en-US" sz="2600" dirty="0">
                <a:solidFill>
                  <a:srgbClr val="000000"/>
                </a:solidFill>
                <a:latin typeface="Canva Sans 2"/>
              </a:rPr>
              <a:t>•The bibliotherapy MARA was started in 2022 and our BT books was distributed  to 90 libraries in MARA and few public sectors such as libraries in Ministry of Rural Development (KKDW), University Malaya, RISDA, DBKL, Malaysia National Library, BERNAMA, </a:t>
            </a:r>
            <a:r>
              <a:rPr lang="en-US" sz="2600" dirty="0" err="1">
                <a:solidFill>
                  <a:srgbClr val="000000"/>
                </a:solidFill>
                <a:latin typeface="Canva Sans 2"/>
              </a:rPr>
              <a:t>ppAS</a:t>
            </a:r>
            <a:r>
              <a:rPr lang="en-US" sz="2600" dirty="0">
                <a:solidFill>
                  <a:srgbClr val="000000"/>
                </a:solidFill>
                <a:latin typeface="Canva Sans 2"/>
              </a:rPr>
              <a:t> (</a:t>
            </a:r>
            <a:r>
              <a:rPr lang="en-US" sz="2600" dirty="0" err="1">
                <a:solidFill>
                  <a:srgbClr val="000000"/>
                </a:solidFill>
                <a:latin typeface="Canva Sans 2"/>
              </a:rPr>
              <a:t>Perbadanan</a:t>
            </a:r>
            <a:r>
              <a:rPr lang="en-US" sz="2600" dirty="0">
                <a:solidFill>
                  <a:srgbClr val="000000"/>
                </a:solidFill>
                <a:latin typeface="Canva Sans 2"/>
              </a:rPr>
              <a:t> </a:t>
            </a:r>
            <a:r>
              <a:rPr lang="en-US" sz="2600" dirty="0" err="1">
                <a:solidFill>
                  <a:srgbClr val="000000"/>
                </a:solidFill>
                <a:latin typeface="Canva Sans 2"/>
              </a:rPr>
              <a:t>Perpustakaan</a:t>
            </a:r>
            <a:r>
              <a:rPr lang="en-US" sz="2600" dirty="0">
                <a:solidFill>
                  <a:srgbClr val="000000"/>
                </a:solidFill>
                <a:latin typeface="Canva Sans 2"/>
              </a:rPr>
              <a:t> </a:t>
            </a:r>
            <a:r>
              <a:rPr lang="en-US" sz="2600" dirty="0" err="1">
                <a:solidFill>
                  <a:srgbClr val="000000"/>
                </a:solidFill>
                <a:latin typeface="Canva Sans 2"/>
              </a:rPr>
              <a:t>Awam</a:t>
            </a:r>
            <a:r>
              <a:rPr lang="en-US" sz="2600" dirty="0">
                <a:solidFill>
                  <a:srgbClr val="000000"/>
                </a:solidFill>
                <a:latin typeface="Canva Sans 2"/>
              </a:rPr>
              <a:t> Selangor) and </a:t>
            </a:r>
            <a:r>
              <a:rPr lang="en-US" sz="2600" dirty="0" err="1">
                <a:solidFill>
                  <a:srgbClr val="000000"/>
                </a:solidFill>
                <a:latin typeface="Canva Sans 2"/>
              </a:rPr>
              <a:t>UniKL</a:t>
            </a:r>
            <a:r>
              <a:rPr lang="en-US" sz="2600" dirty="0">
                <a:solidFill>
                  <a:srgbClr val="000000"/>
                </a:solidFill>
                <a:latin typeface="Canva Sans 2"/>
              </a:rPr>
              <a:t>.</a:t>
            </a:r>
          </a:p>
          <a:p>
            <a:pPr algn="just">
              <a:lnSpc>
                <a:spcPts val="3640"/>
              </a:lnSpc>
            </a:pPr>
            <a:endParaRPr lang="en-US" sz="2600" dirty="0">
              <a:solidFill>
                <a:srgbClr val="000000"/>
              </a:solidFill>
              <a:latin typeface="Canva Sans 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7644"/>
          <a:stretch>
            <a:fillRect/>
          </a:stretch>
        </p:blipFill>
        <p:spPr>
          <a:xfrm>
            <a:off x="10331806" y="177563"/>
            <a:ext cx="7460161" cy="8388070"/>
          </a:xfrm>
          <a:prstGeom prst="rect">
            <a:avLst/>
          </a:prstGeom>
        </p:spPr>
      </p:pic>
      <p:pic>
        <p:nvPicPr>
          <p:cNvPr id="3" name="Picture 3"/>
          <p:cNvPicPr>
            <a:picLocks noChangeAspect="1"/>
          </p:cNvPicPr>
          <p:nvPr/>
        </p:nvPicPr>
        <p:blipFill>
          <a:blip r:embed="rId3"/>
          <a:srcRect/>
          <a:stretch>
            <a:fillRect/>
          </a:stretch>
        </p:blipFill>
        <p:spPr>
          <a:xfrm>
            <a:off x="14630400" y="5874546"/>
            <a:ext cx="3315245" cy="4627207"/>
          </a:xfrm>
          <a:prstGeom prst="rect">
            <a:avLst/>
          </a:prstGeom>
        </p:spPr>
      </p:pic>
      <p:sp>
        <p:nvSpPr>
          <p:cNvPr id="4" name="TextBox 4"/>
          <p:cNvSpPr txBox="1"/>
          <p:nvPr/>
        </p:nvSpPr>
        <p:spPr>
          <a:xfrm>
            <a:off x="723034" y="1549400"/>
            <a:ext cx="15298305" cy="2813050"/>
          </a:xfrm>
          <a:prstGeom prst="rect">
            <a:avLst/>
          </a:prstGeom>
        </p:spPr>
        <p:txBody>
          <a:bodyPr lIns="0" tIns="0" rIns="0" bIns="0" rtlCol="0" anchor="t">
            <a:spAutoFit/>
          </a:bodyPr>
          <a:lstStyle/>
          <a:p>
            <a:pPr marL="0" lvl="0" indent="0" algn="just">
              <a:lnSpc>
                <a:spcPts val="11000"/>
              </a:lnSpc>
            </a:pPr>
            <a:r>
              <a:rPr lang="en-US" sz="10000">
                <a:solidFill>
                  <a:srgbClr val="456874"/>
                </a:solidFill>
                <a:latin typeface="Source Sans Pro Bold"/>
              </a:rPr>
              <a:t>COMMERCIAL OPPORTUNITIES</a:t>
            </a:r>
          </a:p>
        </p:txBody>
      </p:sp>
      <p:sp>
        <p:nvSpPr>
          <p:cNvPr id="5" name="TextBox 5"/>
          <p:cNvSpPr txBox="1"/>
          <p:nvPr/>
        </p:nvSpPr>
        <p:spPr>
          <a:xfrm>
            <a:off x="723034" y="4655581"/>
            <a:ext cx="9078319" cy="6487159"/>
          </a:xfrm>
          <a:prstGeom prst="rect">
            <a:avLst/>
          </a:prstGeom>
        </p:spPr>
        <p:txBody>
          <a:bodyPr lIns="0" tIns="0" rIns="0" bIns="0" rtlCol="0" anchor="t">
            <a:spAutoFit/>
          </a:bodyPr>
          <a:lstStyle/>
          <a:p>
            <a:pPr>
              <a:lnSpc>
                <a:spcPts val="5740"/>
              </a:lnSpc>
            </a:pPr>
            <a:r>
              <a:rPr lang="en-US" sz="4100" dirty="0">
                <a:solidFill>
                  <a:srgbClr val="000000"/>
                </a:solidFill>
                <a:latin typeface="Canva Sans 2 Bold"/>
              </a:rPr>
              <a:t>Surprisingly there are demands for our Bibliotherapy book to be used by other agencies.</a:t>
            </a:r>
          </a:p>
          <a:p>
            <a:pPr>
              <a:lnSpc>
                <a:spcPts val="5740"/>
              </a:lnSpc>
            </a:pPr>
            <a:endParaRPr lang="en-US" sz="4100" dirty="0">
              <a:solidFill>
                <a:srgbClr val="000000"/>
              </a:solidFill>
              <a:latin typeface="Canva Sans 2 Bold"/>
            </a:endParaRPr>
          </a:p>
          <a:p>
            <a:pPr>
              <a:lnSpc>
                <a:spcPts val="5740"/>
              </a:lnSpc>
            </a:pPr>
            <a:r>
              <a:rPr lang="en-US" sz="4100" dirty="0">
                <a:solidFill>
                  <a:srgbClr val="000000"/>
                </a:solidFill>
                <a:latin typeface="Canva Sans 2 Bold"/>
              </a:rPr>
              <a:t>We have sold this Hikmah </a:t>
            </a:r>
            <a:r>
              <a:rPr lang="en-US" sz="4100" dirty="0" err="1">
                <a:solidFill>
                  <a:srgbClr val="000000"/>
                </a:solidFill>
                <a:latin typeface="Canva Sans 2 Bold"/>
              </a:rPr>
              <a:t>Saat</a:t>
            </a:r>
            <a:r>
              <a:rPr lang="en-US" sz="4100" dirty="0">
                <a:solidFill>
                  <a:srgbClr val="000000"/>
                </a:solidFill>
                <a:latin typeface="Canva Sans 2 Bold"/>
              </a:rPr>
              <a:t> Aku </a:t>
            </a:r>
            <a:r>
              <a:rPr lang="en-US" sz="4100" dirty="0" err="1">
                <a:solidFill>
                  <a:srgbClr val="000000"/>
                </a:solidFill>
                <a:latin typeface="Canva Sans 2 Bold"/>
              </a:rPr>
              <a:t>Diuji</a:t>
            </a:r>
            <a:r>
              <a:rPr lang="en-US" sz="4100" dirty="0">
                <a:solidFill>
                  <a:srgbClr val="000000"/>
                </a:solidFill>
                <a:latin typeface="Canva Sans 2 Bold"/>
              </a:rPr>
              <a:t> books for RM 35.00 per copy.</a:t>
            </a:r>
          </a:p>
          <a:p>
            <a:pPr>
              <a:lnSpc>
                <a:spcPts val="5740"/>
              </a:lnSpc>
            </a:pPr>
            <a:r>
              <a:rPr lang="en-US" sz="4100" dirty="0">
                <a:solidFill>
                  <a:srgbClr val="000000"/>
                </a:solidFill>
                <a:latin typeface="Canva Sans 2 Bold"/>
              </a:rPr>
              <a:t>200 units are sold in 2022.</a:t>
            </a:r>
          </a:p>
          <a:p>
            <a:pPr>
              <a:lnSpc>
                <a:spcPts val="5740"/>
              </a:lnSpc>
            </a:pPr>
            <a:endParaRPr lang="en-US" sz="4100" dirty="0">
              <a:solidFill>
                <a:srgbClr val="000000"/>
              </a:solidFill>
              <a:latin typeface="Canva Sans 2 Bold"/>
            </a:endParaRPr>
          </a:p>
          <a:p>
            <a:pPr>
              <a:lnSpc>
                <a:spcPts val="5740"/>
              </a:lnSpc>
            </a:pPr>
            <a:endParaRPr lang="en-US" sz="4100" dirty="0">
              <a:solidFill>
                <a:srgbClr val="000000"/>
              </a:solidFill>
              <a:latin typeface="Canva Sans 2 Bold"/>
            </a:endParaRPr>
          </a:p>
        </p:txBody>
      </p:sp>
      <p:sp>
        <p:nvSpPr>
          <p:cNvPr id="6" name="TextBox 6"/>
          <p:cNvSpPr txBox="1"/>
          <p:nvPr/>
        </p:nvSpPr>
        <p:spPr>
          <a:xfrm rot="-1772196">
            <a:off x="11403826" y="4658298"/>
            <a:ext cx="5679409" cy="887095"/>
          </a:xfrm>
          <a:prstGeom prst="rect">
            <a:avLst/>
          </a:prstGeom>
        </p:spPr>
        <p:txBody>
          <a:bodyPr lIns="0" tIns="0" rIns="0" bIns="0" rtlCol="0" anchor="t">
            <a:spAutoFit/>
          </a:bodyPr>
          <a:lstStyle/>
          <a:p>
            <a:pPr algn="ctr">
              <a:lnSpc>
                <a:spcPts val="7279"/>
              </a:lnSpc>
            </a:pPr>
            <a:r>
              <a:rPr lang="en-US" sz="5199">
                <a:solidFill>
                  <a:srgbClr val="FF0000"/>
                </a:solidFill>
                <a:latin typeface="Canva Sans 2 Bold"/>
              </a:rPr>
              <a:t>Sold 200 units</a:t>
            </a:r>
          </a:p>
        </p:txBody>
      </p:sp>
      <p:pic>
        <p:nvPicPr>
          <p:cNvPr id="9" name="Picture 5">
            <a:extLst>
              <a:ext uri="{FF2B5EF4-FFF2-40B4-BE49-F238E27FC236}">
                <a16:creationId xmlns:a16="http://schemas.microsoft.com/office/drawing/2014/main" id="{DA322E44-9D24-401C-90E5-436069E145EA}"/>
              </a:ext>
            </a:extLst>
          </p:cNvPr>
          <p:cNvPicPr>
            <a:picLocks noChangeAspect="1"/>
          </p:cNvPicPr>
          <p:nvPr/>
        </p:nvPicPr>
        <p:blipFill>
          <a:blip r:embed="rId4"/>
          <a:srcRect/>
          <a:stretch>
            <a:fillRect/>
          </a:stretch>
        </p:blipFill>
        <p:spPr>
          <a:xfrm>
            <a:off x="10820400" y="495834"/>
            <a:ext cx="1080233" cy="130809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639861" y="0"/>
            <a:ext cx="7648139" cy="8382143"/>
          </a:xfrm>
          <a:prstGeom prst="rect">
            <a:avLst/>
          </a:prstGeom>
        </p:spPr>
      </p:pic>
      <p:sp>
        <p:nvSpPr>
          <p:cNvPr id="3" name="TextBox 3"/>
          <p:cNvSpPr txBox="1"/>
          <p:nvPr/>
        </p:nvSpPr>
        <p:spPr>
          <a:xfrm>
            <a:off x="0" y="734149"/>
            <a:ext cx="10963414" cy="4582795"/>
          </a:xfrm>
          <a:prstGeom prst="rect">
            <a:avLst/>
          </a:prstGeom>
        </p:spPr>
        <p:txBody>
          <a:bodyPr lIns="0" tIns="0" rIns="0" bIns="0" rtlCol="0" anchor="t">
            <a:spAutoFit/>
          </a:bodyPr>
          <a:lstStyle/>
          <a:p>
            <a:pPr algn="ctr">
              <a:lnSpc>
                <a:spcPts val="7279"/>
              </a:lnSpc>
            </a:pPr>
            <a:r>
              <a:rPr lang="en-US" sz="5199">
                <a:solidFill>
                  <a:srgbClr val="000000"/>
                </a:solidFill>
                <a:latin typeface="Canva Sans 2"/>
              </a:rPr>
              <a:t>"Bangkit dan berlari" is our 2nd Bibliotherapy book publications and received positive feedbacks. </a:t>
            </a:r>
          </a:p>
          <a:p>
            <a:pPr algn="ctr">
              <a:lnSpc>
                <a:spcPts val="7279"/>
              </a:lnSpc>
            </a:pPr>
            <a:endParaRPr lang="en-US" sz="5199">
              <a:solidFill>
                <a:srgbClr val="000000"/>
              </a:solidFill>
              <a:latin typeface="Canva Sans 2"/>
            </a:endParaRPr>
          </a:p>
          <a:p>
            <a:pPr algn="ctr">
              <a:lnSpc>
                <a:spcPts val="7279"/>
              </a:lnSpc>
            </a:pPr>
            <a:r>
              <a:rPr lang="en-US" sz="5199">
                <a:solidFill>
                  <a:srgbClr val="000000"/>
                </a:solidFill>
                <a:latin typeface="Canva Sans 2"/>
              </a:rPr>
              <a:t>This book is RM 35 per copy</a:t>
            </a:r>
          </a:p>
        </p:txBody>
      </p:sp>
      <p:pic>
        <p:nvPicPr>
          <p:cNvPr id="4" name="Picture 4"/>
          <p:cNvPicPr>
            <a:picLocks noChangeAspect="1"/>
          </p:cNvPicPr>
          <p:nvPr/>
        </p:nvPicPr>
        <p:blipFill>
          <a:blip r:embed="rId3"/>
          <a:srcRect/>
          <a:stretch>
            <a:fillRect/>
          </a:stretch>
        </p:blipFill>
        <p:spPr>
          <a:xfrm>
            <a:off x="12567837" y="5131992"/>
            <a:ext cx="3411890" cy="4805478"/>
          </a:xfrm>
          <a:prstGeom prst="rect">
            <a:avLst/>
          </a:prstGeom>
        </p:spPr>
      </p:pic>
      <p:sp>
        <p:nvSpPr>
          <p:cNvPr id="5" name="TextBox 5"/>
          <p:cNvSpPr txBox="1"/>
          <p:nvPr/>
        </p:nvSpPr>
        <p:spPr>
          <a:xfrm rot="-1772196">
            <a:off x="11494685" y="3537703"/>
            <a:ext cx="5679409" cy="887095"/>
          </a:xfrm>
          <a:prstGeom prst="rect">
            <a:avLst/>
          </a:prstGeom>
        </p:spPr>
        <p:txBody>
          <a:bodyPr lIns="0" tIns="0" rIns="0" bIns="0" rtlCol="0" anchor="t">
            <a:spAutoFit/>
          </a:bodyPr>
          <a:lstStyle/>
          <a:p>
            <a:pPr algn="ctr">
              <a:lnSpc>
                <a:spcPts val="7279"/>
              </a:lnSpc>
            </a:pPr>
            <a:r>
              <a:rPr lang="en-US" sz="5199">
                <a:solidFill>
                  <a:srgbClr val="FF0000"/>
                </a:solidFill>
                <a:latin typeface="Canva Sans 2 Bold"/>
              </a:rPr>
              <a:t>Sold 200 units</a:t>
            </a:r>
          </a:p>
        </p:txBody>
      </p:sp>
      <p:pic>
        <p:nvPicPr>
          <p:cNvPr id="8" name="Picture 5">
            <a:extLst>
              <a:ext uri="{FF2B5EF4-FFF2-40B4-BE49-F238E27FC236}">
                <a16:creationId xmlns:a16="http://schemas.microsoft.com/office/drawing/2014/main" id="{BD287B47-89EB-4E69-805E-CDA5B5E83A8F}"/>
              </a:ext>
            </a:extLst>
          </p:cNvPr>
          <p:cNvPicPr>
            <a:picLocks noChangeAspect="1"/>
          </p:cNvPicPr>
          <p:nvPr/>
        </p:nvPicPr>
        <p:blipFill>
          <a:blip r:embed="rId4"/>
          <a:srcRect/>
          <a:stretch>
            <a:fillRect/>
          </a:stretch>
        </p:blipFill>
        <p:spPr>
          <a:xfrm>
            <a:off x="11112339" y="180631"/>
            <a:ext cx="1266678" cy="15338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33284" y="3467100"/>
            <a:ext cx="5889418" cy="6646514"/>
          </a:xfrm>
          <a:prstGeom prst="rect">
            <a:avLst/>
          </a:prstGeom>
        </p:spPr>
      </p:pic>
      <p:sp>
        <p:nvSpPr>
          <p:cNvPr id="4" name="TextBox 4"/>
          <p:cNvSpPr txBox="1"/>
          <p:nvPr/>
        </p:nvSpPr>
        <p:spPr>
          <a:xfrm>
            <a:off x="3094049" y="442932"/>
            <a:ext cx="13422789" cy="4203700"/>
          </a:xfrm>
          <a:prstGeom prst="rect">
            <a:avLst/>
          </a:prstGeom>
        </p:spPr>
        <p:txBody>
          <a:bodyPr lIns="0" tIns="0" rIns="0" bIns="0" rtlCol="0" anchor="t">
            <a:spAutoFit/>
          </a:bodyPr>
          <a:lstStyle/>
          <a:p>
            <a:pPr marL="0" lvl="0" indent="0" algn="ctr">
              <a:lnSpc>
                <a:spcPts val="11000"/>
              </a:lnSpc>
            </a:pPr>
            <a:r>
              <a:rPr lang="en-US" sz="10000" dirty="0">
                <a:solidFill>
                  <a:srgbClr val="000000"/>
                </a:solidFill>
                <a:latin typeface="Source Sans Pro Bold"/>
              </a:rPr>
              <a:t>POINT OF VIEW (POV) OF MENTAL HEALTH IN MARA </a:t>
            </a:r>
          </a:p>
        </p:txBody>
      </p:sp>
      <p:sp>
        <p:nvSpPr>
          <p:cNvPr id="5" name="TextBox 5"/>
          <p:cNvSpPr txBox="1"/>
          <p:nvPr/>
        </p:nvSpPr>
        <p:spPr>
          <a:xfrm>
            <a:off x="6611090" y="4546537"/>
            <a:ext cx="10472653" cy="4487639"/>
          </a:xfrm>
          <a:prstGeom prst="rect">
            <a:avLst/>
          </a:prstGeom>
        </p:spPr>
        <p:txBody>
          <a:bodyPr lIns="0" tIns="0" rIns="0" bIns="0" rtlCol="0" anchor="t">
            <a:spAutoFit/>
          </a:bodyPr>
          <a:lstStyle/>
          <a:p>
            <a:pPr algn="ctr">
              <a:lnSpc>
                <a:spcPts val="3220"/>
              </a:lnSpc>
            </a:pPr>
            <a:endParaRPr dirty="0"/>
          </a:p>
          <a:p>
            <a:pPr algn="ctr">
              <a:lnSpc>
                <a:spcPts val="3220"/>
              </a:lnSpc>
            </a:pPr>
            <a:endParaRPr dirty="0"/>
          </a:p>
          <a:p>
            <a:pPr algn="ctr">
              <a:lnSpc>
                <a:spcPts val="3220"/>
              </a:lnSpc>
            </a:pPr>
            <a:endParaRPr dirty="0"/>
          </a:p>
          <a:p>
            <a:pPr algn="ctr">
              <a:lnSpc>
                <a:spcPts val="3220"/>
              </a:lnSpc>
            </a:pPr>
            <a:r>
              <a:rPr lang="en-US" sz="2300" dirty="0">
                <a:solidFill>
                  <a:srgbClr val="000000"/>
                </a:solidFill>
                <a:latin typeface="Canva Sans 2 Bold"/>
              </a:rPr>
              <a:t>Covid-19 pandemic that hits the country in 2020 contribute to worse mental health issues. Civil servants are also affected by this situation that is reflected in their workplace.</a:t>
            </a:r>
          </a:p>
          <a:p>
            <a:pPr algn="ctr">
              <a:lnSpc>
                <a:spcPts val="3220"/>
              </a:lnSpc>
            </a:pPr>
            <a:endParaRPr lang="en-US" sz="2300" dirty="0">
              <a:solidFill>
                <a:srgbClr val="000000"/>
              </a:solidFill>
              <a:latin typeface="Canva Sans 2 Bold"/>
            </a:endParaRPr>
          </a:p>
          <a:p>
            <a:pPr algn="ctr">
              <a:lnSpc>
                <a:spcPts val="3220"/>
              </a:lnSpc>
            </a:pPr>
            <a:r>
              <a:rPr lang="en-US" sz="2300" dirty="0">
                <a:solidFill>
                  <a:srgbClr val="000000"/>
                </a:solidFill>
                <a:latin typeface="Canva Sans 2 Bold"/>
              </a:rPr>
              <a:t>Mental health issues faced in MARA, are also faced in other organizations and it is also a global problem. Therefore, our department begin a proactive steps with a Bibliotherapy Project.</a:t>
            </a:r>
          </a:p>
          <a:p>
            <a:pPr algn="ctr">
              <a:lnSpc>
                <a:spcPts val="3220"/>
              </a:lnSpc>
            </a:pPr>
            <a:endParaRPr lang="en-US" sz="2300" dirty="0">
              <a:solidFill>
                <a:srgbClr val="000000"/>
              </a:solidFill>
              <a:latin typeface="Canva Sans 2 Bold"/>
            </a:endParaRPr>
          </a:p>
        </p:txBody>
      </p:sp>
      <p:pic>
        <p:nvPicPr>
          <p:cNvPr id="6" name="Picture 6"/>
          <p:cNvPicPr>
            <a:picLocks noChangeAspect="1"/>
          </p:cNvPicPr>
          <p:nvPr/>
        </p:nvPicPr>
        <p:blipFill rotWithShape="1">
          <a:blip r:embed="rId3"/>
          <a:srcRect l="52901" b="71360"/>
          <a:stretch/>
        </p:blipFill>
        <p:spPr>
          <a:xfrm rot="2068894">
            <a:off x="96556" y="8624541"/>
            <a:ext cx="2270727" cy="1853353"/>
          </a:xfrm>
          <a:prstGeom prst="rect">
            <a:avLst/>
          </a:prstGeom>
        </p:spPr>
      </p:pic>
      <p:pic>
        <p:nvPicPr>
          <p:cNvPr id="7" name="Picture 7"/>
          <p:cNvPicPr>
            <a:picLocks noChangeAspect="1"/>
          </p:cNvPicPr>
          <p:nvPr/>
        </p:nvPicPr>
        <p:blipFill rotWithShape="1">
          <a:blip r:embed="rId4"/>
          <a:srcRect t="12066" r="28820" b="42160"/>
          <a:stretch/>
        </p:blipFill>
        <p:spPr>
          <a:xfrm rot="21096905">
            <a:off x="14409813" y="56259"/>
            <a:ext cx="3698957" cy="373862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2169" t="2190" r="2213" b="2234"/>
          <a:stretch>
            <a:fillRect/>
          </a:stretch>
        </p:blipFill>
        <p:spPr>
          <a:xfrm>
            <a:off x="0" y="0"/>
            <a:ext cx="18288000" cy="10287000"/>
          </a:xfrm>
          <a:prstGeom prst="rect">
            <a:avLst/>
          </a:prstGeom>
        </p:spPr>
      </p:pic>
      <p:grpSp>
        <p:nvGrpSpPr>
          <p:cNvPr id="3" name="Group 3"/>
          <p:cNvGrpSpPr>
            <a:grpSpLocks noChangeAspect="1"/>
          </p:cNvGrpSpPr>
          <p:nvPr/>
        </p:nvGrpSpPr>
        <p:grpSpPr>
          <a:xfrm rot="313395">
            <a:off x="11371447" y="4507493"/>
            <a:ext cx="6615879" cy="6615852"/>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805" t="-13008" r="-26244" b="-58864"/>
              </a:stretch>
            </a:blipFill>
          </p:spPr>
        </p:sp>
      </p:grpSp>
      <p:pic>
        <p:nvPicPr>
          <p:cNvPr id="5" name="Picture 5"/>
          <p:cNvPicPr>
            <a:picLocks noChangeAspect="1"/>
          </p:cNvPicPr>
          <p:nvPr/>
        </p:nvPicPr>
        <p:blipFill>
          <a:blip r:embed="rId4"/>
          <a:srcRect t="1411" b="1411"/>
          <a:stretch>
            <a:fillRect/>
          </a:stretch>
        </p:blipFill>
        <p:spPr>
          <a:xfrm>
            <a:off x="189947" y="84207"/>
            <a:ext cx="8869430" cy="6620178"/>
          </a:xfrm>
          <a:prstGeom prst="rect">
            <a:avLst/>
          </a:prstGeom>
        </p:spPr>
      </p:pic>
      <p:grpSp>
        <p:nvGrpSpPr>
          <p:cNvPr id="6" name="Group 6"/>
          <p:cNvGrpSpPr/>
          <p:nvPr/>
        </p:nvGrpSpPr>
        <p:grpSpPr>
          <a:xfrm>
            <a:off x="4733630" y="1186"/>
            <a:ext cx="3562457" cy="2766601"/>
            <a:chOff x="0" y="0"/>
            <a:chExt cx="4749942" cy="3688801"/>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18" b="218"/>
            <a:stretch>
              <a:fillRect/>
            </a:stretch>
          </p:blipFill>
          <p:spPr>
            <a:xfrm>
              <a:off x="0" y="0"/>
              <a:ext cx="4749942" cy="3688801"/>
            </a:xfrm>
            <a:prstGeom prst="rect">
              <a:avLst/>
            </a:prstGeom>
          </p:spPr>
        </p:pic>
        <p:sp>
          <p:nvSpPr>
            <p:cNvPr id="8" name="TextBox 8"/>
            <p:cNvSpPr txBox="1"/>
            <p:nvPr/>
          </p:nvSpPr>
          <p:spPr>
            <a:xfrm>
              <a:off x="227551" y="326107"/>
              <a:ext cx="4294841" cy="1859389"/>
            </a:xfrm>
            <a:prstGeom prst="rect">
              <a:avLst/>
            </a:prstGeom>
          </p:spPr>
          <p:txBody>
            <a:bodyPr lIns="0" tIns="0" rIns="0" bIns="0" rtlCol="0" anchor="t">
              <a:spAutoFit/>
            </a:bodyPr>
            <a:lstStyle/>
            <a:p>
              <a:pPr algn="ctr">
                <a:lnSpc>
                  <a:spcPts val="2804"/>
                </a:lnSpc>
              </a:pPr>
              <a:r>
                <a:rPr lang="en-US" sz="2003">
                  <a:solidFill>
                    <a:srgbClr val="0000FF"/>
                  </a:solidFill>
                  <a:latin typeface="Canva Sans 1 Bold"/>
                </a:rPr>
                <a:t>Congratulations to MARA for producing innovative products which can help people</a:t>
              </a:r>
              <a:r>
                <a:rPr lang="en-US" sz="2003">
                  <a:solidFill>
                    <a:srgbClr val="000000"/>
                  </a:solidFill>
                  <a:latin typeface="Canva Sans 1"/>
                </a:rPr>
                <a:t>...</a:t>
              </a:r>
            </a:p>
          </p:txBody>
        </p:sp>
      </p:grpSp>
      <p:pic>
        <p:nvPicPr>
          <p:cNvPr id="9" name="Picture 9"/>
          <p:cNvPicPr>
            <a:picLocks noChangeAspect="1"/>
          </p:cNvPicPr>
          <p:nvPr/>
        </p:nvPicPr>
        <p:blipFill>
          <a:blip r:embed="rId7"/>
          <a:srcRect/>
          <a:stretch>
            <a:fillRect/>
          </a:stretch>
        </p:blipFill>
        <p:spPr>
          <a:xfrm>
            <a:off x="14319155" y="366770"/>
            <a:ext cx="3968845" cy="5497554"/>
          </a:xfrm>
          <a:prstGeom prst="rect">
            <a:avLst/>
          </a:prstGeom>
        </p:spPr>
      </p:pic>
      <p:grpSp>
        <p:nvGrpSpPr>
          <p:cNvPr id="10" name="Group 10"/>
          <p:cNvGrpSpPr/>
          <p:nvPr/>
        </p:nvGrpSpPr>
        <p:grpSpPr>
          <a:xfrm>
            <a:off x="14428007" y="-30909"/>
            <a:ext cx="3784709" cy="1539156"/>
            <a:chOff x="0" y="0"/>
            <a:chExt cx="996796" cy="405374"/>
          </a:xfrm>
        </p:grpSpPr>
        <p:sp>
          <p:nvSpPr>
            <p:cNvPr id="11" name="Freeform 11"/>
            <p:cNvSpPr/>
            <p:nvPr/>
          </p:nvSpPr>
          <p:spPr>
            <a:xfrm>
              <a:off x="0" y="0"/>
              <a:ext cx="996796" cy="405374"/>
            </a:xfrm>
            <a:custGeom>
              <a:avLst/>
              <a:gdLst/>
              <a:ahLst/>
              <a:cxnLst/>
              <a:rect l="l" t="t" r="r" b="b"/>
              <a:pathLst>
                <a:path w="996796" h="405374">
                  <a:moveTo>
                    <a:pt x="0" y="0"/>
                  </a:moveTo>
                  <a:lnTo>
                    <a:pt x="996796" y="0"/>
                  </a:lnTo>
                  <a:lnTo>
                    <a:pt x="996796" y="405374"/>
                  </a:lnTo>
                  <a:lnTo>
                    <a:pt x="0" y="405374"/>
                  </a:lnTo>
                  <a:close/>
                </a:path>
              </a:pathLst>
            </a:custGeom>
            <a:solidFill>
              <a:srgbClr val="292BD1"/>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800"/>
                </a:lnSpc>
              </a:pPr>
              <a:r>
                <a:rPr lang="en-US" sz="2000">
                  <a:solidFill>
                    <a:srgbClr val="FFFFFF"/>
                  </a:solidFill>
                  <a:latin typeface="Arimo Bold"/>
                </a:rPr>
                <a:t>Exhibition on </a:t>
              </a:r>
            </a:p>
            <a:p>
              <a:pPr algn="ctr">
                <a:lnSpc>
                  <a:spcPts val="2800"/>
                </a:lnSpc>
              </a:pPr>
              <a:r>
                <a:rPr lang="en-US" sz="2000">
                  <a:solidFill>
                    <a:srgbClr val="FFFFFF"/>
                  </a:solidFill>
                  <a:latin typeface="Arimo Bold"/>
                </a:rPr>
                <a:t>MARA Counseling Month</a:t>
              </a:r>
            </a:p>
            <a:p>
              <a:pPr algn="ctr">
                <a:lnSpc>
                  <a:spcPts val="2800"/>
                </a:lnSpc>
              </a:pPr>
              <a:r>
                <a:rPr lang="en-US" sz="2000">
                  <a:solidFill>
                    <a:srgbClr val="FFFFFF"/>
                  </a:solidFill>
                  <a:latin typeface="Arimo Bold"/>
                </a:rPr>
                <a:t>in the Headquarters </a:t>
              </a:r>
            </a:p>
            <a:p>
              <a:pPr algn="ctr">
                <a:lnSpc>
                  <a:spcPts val="2800"/>
                </a:lnSpc>
              </a:pPr>
              <a:endParaRPr lang="en-US" sz="2000">
                <a:solidFill>
                  <a:srgbClr val="FFFFFF"/>
                </a:solidFill>
                <a:latin typeface="Arimo Bold"/>
              </a:endParaRPr>
            </a:p>
          </p:txBody>
        </p:sp>
      </p:grpSp>
      <p:grpSp>
        <p:nvGrpSpPr>
          <p:cNvPr id="13" name="Group 13"/>
          <p:cNvGrpSpPr/>
          <p:nvPr/>
        </p:nvGrpSpPr>
        <p:grpSpPr>
          <a:xfrm rot="531279">
            <a:off x="14319155" y="6131744"/>
            <a:ext cx="2684857" cy="1984368"/>
            <a:chOff x="0" y="0"/>
            <a:chExt cx="3579810" cy="2645824"/>
          </a:xfrm>
        </p:grpSpPr>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 r="61"/>
            <a:stretch>
              <a:fillRect/>
            </a:stretch>
          </p:blipFill>
          <p:spPr>
            <a:xfrm flipH="1">
              <a:off x="0" y="0"/>
              <a:ext cx="3579810" cy="2645824"/>
            </a:xfrm>
            <a:prstGeom prst="rect">
              <a:avLst/>
            </a:prstGeom>
          </p:spPr>
        </p:pic>
        <p:sp>
          <p:nvSpPr>
            <p:cNvPr id="15" name="TextBox 15"/>
            <p:cNvSpPr txBox="1"/>
            <p:nvPr/>
          </p:nvSpPr>
          <p:spPr>
            <a:xfrm>
              <a:off x="501603" y="480068"/>
              <a:ext cx="2576604" cy="1657112"/>
            </a:xfrm>
            <a:prstGeom prst="rect">
              <a:avLst/>
            </a:prstGeom>
          </p:spPr>
          <p:txBody>
            <a:bodyPr lIns="0" tIns="0" rIns="0" bIns="0" rtlCol="0" anchor="t">
              <a:spAutoFit/>
            </a:bodyPr>
            <a:lstStyle/>
            <a:p>
              <a:pPr algn="ctr">
                <a:lnSpc>
                  <a:spcPts val="2544"/>
                </a:lnSpc>
              </a:pPr>
              <a:r>
                <a:rPr lang="en-US" sz="1817">
                  <a:solidFill>
                    <a:srgbClr val="000000"/>
                  </a:solidFill>
                  <a:latin typeface="Canva Sans 1"/>
                </a:rPr>
                <a:t>I have bought this book, it's worth it..?</a:t>
              </a:r>
            </a:p>
            <a:p>
              <a:pPr algn="ctr">
                <a:lnSpc>
                  <a:spcPts val="2544"/>
                </a:lnSpc>
              </a:pPr>
              <a:endParaRPr lang="en-US" sz="1817">
                <a:solidFill>
                  <a:srgbClr val="000000"/>
                </a:solidFill>
                <a:latin typeface="Canva Sans 1"/>
              </a:endParaRPr>
            </a:p>
          </p:txBody>
        </p:sp>
      </p:grpSp>
      <p:grpSp>
        <p:nvGrpSpPr>
          <p:cNvPr id="16" name="Group 16"/>
          <p:cNvGrpSpPr>
            <a:grpSpLocks noChangeAspect="1"/>
          </p:cNvGrpSpPr>
          <p:nvPr/>
        </p:nvGrpSpPr>
        <p:grpSpPr>
          <a:xfrm>
            <a:off x="9051932" y="189799"/>
            <a:ext cx="5267223" cy="5267202"/>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t="-16666" b="-16666"/>
              </a:stretch>
            </a:blipFill>
          </p:spPr>
        </p:sp>
      </p:grpSp>
      <p:grpSp>
        <p:nvGrpSpPr>
          <p:cNvPr id="18" name="Group 18"/>
          <p:cNvGrpSpPr/>
          <p:nvPr/>
        </p:nvGrpSpPr>
        <p:grpSpPr>
          <a:xfrm rot="-1107626">
            <a:off x="8652672" y="169674"/>
            <a:ext cx="2142256" cy="1581374"/>
            <a:chOff x="0" y="0"/>
            <a:chExt cx="2856341" cy="2108499"/>
          </a:xfrm>
        </p:grpSpPr>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2856341" cy="2108499"/>
            </a:xfrm>
            <a:prstGeom prst="rect">
              <a:avLst/>
            </a:prstGeom>
          </p:spPr>
        </p:pic>
        <p:sp>
          <p:nvSpPr>
            <p:cNvPr id="20" name="TextBox 20"/>
            <p:cNvSpPr txBox="1"/>
            <p:nvPr/>
          </p:nvSpPr>
          <p:spPr>
            <a:xfrm>
              <a:off x="400230" y="573696"/>
              <a:ext cx="2055880" cy="942057"/>
            </a:xfrm>
            <a:prstGeom prst="rect">
              <a:avLst/>
            </a:prstGeom>
          </p:spPr>
          <p:txBody>
            <a:bodyPr lIns="0" tIns="0" rIns="0" bIns="0" rtlCol="0" anchor="t">
              <a:spAutoFit/>
            </a:bodyPr>
            <a:lstStyle/>
            <a:p>
              <a:pPr algn="ctr">
                <a:lnSpc>
                  <a:spcPts val="1973"/>
                </a:lnSpc>
              </a:pPr>
              <a:r>
                <a:rPr lang="en-US" sz="1409">
                  <a:solidFill>
                    <a:srgbClr val="000000"/>
                  </a:solidFill>
                  <a:latin typeface="Canva Sans 1 Bold"/>
                </a:rPr>
                <a:t>Interesting book and really worth it...</a:t>
              </a:r>
            </a:p>
          </p:txBody>
        </p:sp>
      </p:grpSp>
      <p:grpSp>
        <p:nvGrpSpPr>
          <p:cNvPr id="21" name="Group 21"/>
          <p:cNvGrpSpPr/>
          <p:nvPr/>
        </p:nvGrpSpPr>
        <p:grpSpPr>
          <a:xfrm>
            <a:off x="247974" y="149917"/>
            <a:ext cx="3784709" cy="1891581"/>
            <a:chOff x="0" y="0"/>
            <a:chExt cx="996796" cy="498194"/>
          </a:xfrm>
        </p:grpSpPr>
        <p:sp>
          <p:nvSpPr>
            <p:cNvPr id="22" name="Freeform 22"/>
            <p:cNvSpPr/>
            <p:nvPr/>
          </p:nvSpPr>
          <p:spPr>
            <a:xfrm>
              <a:off x="0" y="0"/>
              <a:ext cx="996796" cy="498194"/>
            </a:xfrm>
            <a:custGeom>
              <a:avLst/>
              <a:gdLst/>
              <a:ahLst/>
              <a:cxnLst/>
              <a:rect l="l" t="t" r="r" b="b"/>
              <a:pathLst>
                <a:path w="996796" h="498194">
                  <a:moveTo>
                    <a:pt x="0" y="0"/>
                  </a:moveTo>
                  <a:lnTo>
                    <a:pt x="996796" y="0"/>
                  </a:lnTo>
                  <a:lnTo>
                    <a:pt x="996796" y="498194"/>
                  </a:lnTo>
                  <a:lnTo>
                    <a:pt x="0" y="498194"/>
                  </a:lnTo>
                  <a:close/>
                </a:path>
              </a:pathLst>
            </a:custGeom>
            <a:solidFill>
              <a:srgbClr val="292BD1"/>
            </a:solidFill>
          </p:spPr>
        </p:sp>
        <p:sp>
          <p:nvSpPr>
            <p:cNvPr id="23" name="TextBox 23"/>
            <p:cNvSpPr txBox="1"/>
            <p:nvPr/>
          </p:nvSpPr>
          <p:spPr>
            <a:xfrm>
              <a:off x="0" y="-47625"/>
              <a:ext cx="812800" cy="860425"/>
            </a:xfrm>
            <a:prstGeom prst="rect">
              <a:avLst/>
            </a:prstGeom>
          </p:spPr>
          <p:txBody>
            <a:bodyPr lIns="50800" tIns="50800" rIns="50800" bIns="50800" rtlCol="0" anchor="ctr"/>
            <a:lstStyle/>
            <a:p>
              <a:pPr algn="ctr">
                <a:lnSpc>
                  <a:spcPts val="2800"/>
                </a:lnSpc>
              </a:pPr>
              <a:r>
                <a:rPr lang="en-US" sz="2000">
                  <a:solidFill>
                    <a:srgbClr val="FFFFFF"/>
                  </a:solidFill>
                  <a:latin typeface="Arimo Bold"/>
                </a:rPr>
                <a:t>Exhibition on</a:t>
              </a:r>
            </a:p>
            <a:p>
              <a:pPr algn="ctr">
                <a:lnSpc>
                  <a:spcPts val="2800"/>
                </a:lnSpc>
              </a:pPr>
              <a:r>
                <a:rPr lang="en-US" sz="2000">
                  <a:solidFill>
                    <a:srgbClr val="FFFFFF"/>
                  </a:solidFill>
                  <a:latin typeface="Arimo Bold"/>
                </a:rPr>
                <a:t>Ministry of Rural &amp; Regional Development (KKDW)</a:t>
              </a:r>
            </a:p>
            <a:p>
              <a:pPr algn="ctr">
                <a:lnSpc>
                  <a:spcPts val="2800"/>
                </a:lnSpc>
              </a:pPr>
              <a:r>
                <a:rPr lang="en-US" sz="2000">
                  <a:solidFill>
                    <a:srgbClr val="FFFFFF"/>
                  </a:solidFill>
                  <a:latin typeface="Arimo Bold"/>
                </a:rPr>
                <a:t> Counseling Month</a:t>
              </a:r>
            </a:p>
            <a:p>
              <a:pPr algn="ctr">
                <a:lnSpc>
                  <a:spcPts val="2800"/>
                </a:lnSpc>
              </a:pPr>
              <a:r>
                <a:rPr lang="en-US" sz="2000">
                  <a:solidFill>
                    <a:srgbClr val="FFFFFF"/>
                  </a:solidFill>
                  <a:latin typeface="Arimo Bold"/>
                </a:rPr>
                <a:t>in Putrajaya</a:t>
              </a:r>
            </a:p>
          </p:txBody>
        </p:sp>
      </p:grpSp>
      <p:grpSp>
        <p:nvGrpSpPr>
          <p:cNvPr id="25" name="Group 25"/>
          <p:cNvGrpSpPr>
            <a:grpSpLocks noChangeAspect="1"/>
          </p:cNvGrpSpPr>
          <p:nvPr/>
        </p:nvGrpSpPr>
        <p:grpSpPr>
          <a:xfrm>
            <a:off x="7676608" y="3559033"/>
            <a:ext cx="3261485" cy="3261472"/>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18562" r="-58599"/>
              </a:stretch>
            </a:blipFill>
          </p:spPr>
        </p:sp>
      </p:grpSp>
      <p:grpSp>
        <p:nvGrpSpPr>
          <p:cNvPr id="27" name="Group 27"/>
          <p:cNvGrpSpPr/>
          <p:nvPr/>
        </p:nvGrpSpPr>
        <p:grpSpPr>
          <a:xfrm rot="-10800000">
            <a:off x="3109002" y="4097913"/>
            <a:ext cx="3306597" cy="1440308"/>
            <a:chOff x="0" y="0"/>
            <a:chExt cx="759683" cy="330907"/>
          </a:xfrm>
        </p:grpSpPr>
        <p:sp>
          <p:nvSpPr>
            <p:cNvPr id="28" name="Freeform 28"/>
            <p:cNvSpPr/>
            <p:nvPr/>
          </p:nvSpPr>
          <p:spPr>
            <a:xfrm>
              <a:off x="0" y="0"/>
              <a:ext cx="759683" cy="330907"/>
            </a:xfrm>
            <a:custGeom>
              <a:avLst/>
              <a:gdLst/>
              <a:ahLst/>
              <a:cxnLst/>
              <a:rect l="l" t="t" r="r" b="b"/>
              <a:pathLst>
                <a:path w="759683" h="330907">
                  <a:moveTo>
                    <a:pt x="759683" y="0"/>
                  </a:moveTo>
                  <a:lnTo>
                    <a:pt x="759683" y="216607"/>
                  </a:lnTo>
                  <a:lnTo>
                    <a:pt x="379841" y="330907"/>
                  </a:lnTo>
                  <a:lnTo>
                    <a:pt x="0" y="216607"/>
                  </a:lnTo>
                  <a:lnTo>
                    <a:pt x="0" y="0"/>
                  </a:lnTo>
                  <a:lnTo>
                    <a:pt x="759683" y="0"/>
                  </a:lnTo>
                  <a:close/>
                </a:path>
              </a:pathLst>
            </a:custGeom>
            <a:solidFill>
              <a:srgbClr val="004AAD"/>
            </a:solidFill>
          </p:spPr>
        </p:sp>
        <p:sp>
          <p:nvSpPr>
            <p:cNvPr id="29" name="TextBox 29"/>
            <p:cNvSpPr txBox="1"/>
            <p:nvPr/>
          </p:nvSpPr>
          <p:spPr>
            <a:xfrm>
              <a:off x="0" y="0"/>
              <a:ext cx="635000" cy="698500"/>
            </a:xfrm>
            <a:prstGeom prst="rect">
              <a:avLst/>
            </a:prstGeom>
          </p:spPr>
          <p:txBody>
            <a:bodyPr lIns="50800" tIns="50800" rIns="50800" bIns="50800" rtlCol="0" anchor="ctr"/>
            <a:lstStyle/>
            <a:p>
              <a:pPr algn="ctr">
                <a:lnSpc>
                  <a:spcPts val="2520"/>
                </a:lnSpc>
              </a:pPr>
              <a:endParaRPr/>
            </a:p>
          </p:txBody>
        </p:sp>
      </p:grpSp>
      <p:sp>
        <p:nvSpPr>
          <p:cNvPr id="30" name="TextBox 30"/>
          <p:cNvSpPr txBox="1"/>
          <p:nvPr/>
        </p:nvSpPr>
        <p:spPr>
          <a:xfrm>
            <a:off x="3181465" y="4681160"/>
            <a:ext cx="3161671" cy="903794"/>
          </a:xfrm>
          <a:prstGeom prst="rect">
            <a:avLst/>
          </a:prstGeom>
        </p:spPr>
        <p:txBody>
          <a:bodyPr lIns="0" tIns="0" rIns="0" bIns="0" rtlCol="0" anchor="t">
            <a:spAutoFit/>
          </a:bodyPr>
          <a:lstStyle/>
          <a:p>
            <a:pPr algn="ctr">
              <a:lnSpc>
                <a:spcPts val="2440"/>
              </a:lnSpc>
            </a:pPr>
            <a:r>
              <a:rPr lang="en-US" sz="1743">
                <a:solidFill>
                  <a:srgbClr val="FFFFFF"/>
                </a:solidFill>
                <a:latin typeface="Canva Sans 1 Bold"/>
              </a:rPr>
              <a:t>Dato' Seri Ramlan bin Harun</a:t>
            </a:r>
          </a:p>
          <a:p>
            <a:pPr algn="ctr">
              <a:lnSpc>
                <a:spcPts val="2440"/>
              </a:lnSpc>
            </a:pPr>
            <a:r>
              <a:rPr lang="en-US" sz="1743">
                <a:solidFill>
                  <a:srgbClr val="FFFFFF"/>
                </a:solidFill>
                <a:latin typeface="Canva Sans 1 Bold"/>
              </a:rPr>
              <a:t>KSU KPLB</a:t>
            </a:r>
          </a:p>
          <a:p>
            <a:pPr algn="ctr">
              <a:lnSpc>
                <a:spcPts val="2440"/>
              </a:lnSpc>
            </a:pPr>
            <a:endParaRPr lang="en-US" sz="1743">
              <a:solidFill>
                <a:srgbClr val="FFFFFF"/>
              </a:solidFill>
              <a:latin typeface="Canva Sans 1 Bold"/>
            </a:endParaRPr>
          </a:p>
        </p:txBody>
      </p:sp>
      <p:grpSp>
        <p:nvGrpSpPr>
          <p:cNvPr id="31" name="Group 31"/>
          <p:cNvGrpSpPr/>
          <p:nvPr/>
        </p:nvGrpSpPr>
        <p:grpSpPr>
          <a:xfrm rot="-10800000">
            <a:off x="9684637" y="3125859"/>
            <a:ext cx="3383998" cy="1104554"/>
            <a:chOff x="0" y="0"/>
            <a:chExt cx="891259" cy="290911"/>
          </a:xfrm>
        </p:grpSpPr>
        <p:sp>
          <p:nvSpPr>
            <p:cNvPr id="32" name="Freeform 32"/>
            <p:cNvSpPr/>
            <p:nvPr/>
          </p:nvSpPr>
          <p:spPr>
            <a:xfrm>
              <a:off x="0" y="0"/>
              <a:ext cx="891259" cy="290911"/>
            </a:xfrm>
            <a:custGeom>
              <a:avLst/>
              <a:gdLst/>
              <a:ahLst/>
              <a:cxnLst/>
              <a:rect l="l" t="t" r="r" b="b"/>
              <a:pathLst>
                <a:path w="891259" h="290911">
                  <a:moveTo>
                    <a:pt x="891259" y="0"/>
                  </a:moveTo>
                  <a:lnTo>
                    <a:pt x="891259" y="176611"/>
                  </a:lnTo>
                  <a:lnTo>
                    <a:pt x="445629" y="290911"/>
                  </a:lnTo>
                  <a:lnTo>
                    <a:pt x="0" y="176611"/>
                  </a:lnTo>
                  <a:lnTo>
                    <a:pt x="0" y="0"/>
                  </a:lnTo>
                  <a:lnTo>
                    <a:pt x="891259" y="0"/>
                  </a:lnTo>
                  <a:close/>
                </a:path>
              </a:pathLst>
            </a:custGeom>
            <a:solidFill>
              <a:srgbClr val="004AAD"/>
            </a:solidFill>
          </p:spPr>
        </p:sp>
        <p:sp>
          <p:nvSpPr>
            <p:cNvPr id="33" name="TextBox 33"/>
            <p:cNvSpPr txBox="1"/>
            <p:nvPr/>
          </p:nvSpPr>
          <p:spPr>
            <a:xfrm>
              <a:off x="0" y="0"/>
              <a:ext cx="635000" cy="698500"/>
            </a:xfrm>
            <a:prstGeom prst="rect">
              <a:avLst/>
            </a:prstGeom>
          </p:spPr>
          <p:txBody>
            <a:bodyPr lIns="50800" tIns="50800" rIns="50800" bIns="50800" rtlCol="0" anchor="ctr"/>
            <a:lstStyle/>
            <a:p>
              <a:pPr algn="ctr">
                <a:lnSpc>
                  <a:spcPts val="2520"/>
                </a:lnSpc>
              </a:pPr>
              <a:endParaRPr/>
            </a:p>
          </p:txBody>
        </p:sp>
      </p:grpSp>
      <p:sp>
        <p:nvSpPr>
          <p:cNvPr id="34" name="TextBox 34"/>
          <p:cNvSpPr txBox="1"/>
          <p:nvPr/>
        </p:nvSpPr>
        <p:spPr>
          <a:xfrm>
            <a:off x="9684637" y="3533715"/>
            <a:ext cx="3383998" cy="1099820"/>
          </a:xfrm>
          <a:prstGeom prst="rect">
            <a:avLst/>
          </a:prstGeom>
        </p:spPr>
        <p:txBody>
          <a:bodyPr lIns="0" tIns="0" rIns="0" bIns="0" rtlCol="0" anchor="t">
            <a:spAutoFit/>
          </a:bodyPr>
          <a:lstStyle/>
          <a:p>
            <a:pPr algn="ctr">
              <a:lnSpc>
                <a:spcPts val="2100"/>
              </a:lnSpc>
            </a:pPr>
            <a:r>
              <a:rPr lang="en-US" sz="1500">
                <a:solidFill>
                  <a:srgbClr val="FFFFFF"/>
                </a:solidFill>
                <a:latin typeface="Canva Sans 1 Bold"/>
              </a:rPr>
              <a:t>Dr. Malar Santhi</a:t>
            </a:r>
          </a:p>
          <a:p>
            <a:pPr algn="ctr">
              <a:lnSpc>
                <a:spcPts val="2100"/>
              </a:lnSpc>
            </a:pPr>
            <a:r>
              <a:rPr lang="en-US" sz="1500">
                <a:solidFill>
                  <a:srgbClr val="FFFFFF"/>
                </a:solidFill>
                <a:latin typeface="Canva Sans 1 Bold"/>
              </a:rPr>
              <a:t>Peg. Perubatan Hospital Columbia</a:t>
            </a:r>
          </a:p>
          <a:p>
            <a:pPr algn="ctr">
              <a:lnSpc>
                <a:spcPts val="4759"/>
              </a:lnSpc>
            </a:pPr>
            <a:endParaRPr lang="en-US" sz="1500">
              <a:solidFill>
                <a:srgbClr val="FFFFFF"/>
              </a:solidFill>
              <a:latin typeface="Canva Sans 1 Bold"/>
            </a:endParaRPr>
          </a:p>
        </p:txBody>
      </p:sp>
      <p:sp>
        <p:nvSpPr>
          <p:cNvPr id="35" name="TextBox 35"/>
          <p:cNvSpPr txBox="1"/>
          <p:nvPr/>
        </p:nvSpPr>
        <p:spPr>
          <a:xfrm>
            <a:off x="247974" y="6642822"/>
            <a:ext cx="10012095" cy="866961"/>
          </a:xfrm>
          <a:prstGeom prst="rect">
            <a:avLst/>
          </a:prstGeom>
        </p:spPr>
        <p:txBody>
          <a:bodyPr lIns="0" tIns="0" rIns="0" bIns="0" rtlCol="0" anchor="t">
            <a:spAutoFit/>
          </a:bodyPr>
          <a:lstStyle/>
          <a:p>
            <a:pPr algn="ctr">
              <a:lnSpc>
                <a:spcPts val="7094"/>
              </a:lnSpc>
            </a:pPr>
            <a:r>
              <a:rPr lang="en-US" sz="5067">
                <a:solidFill>
                  <a:srgbClr val="C90000"/>
                </a:solidFill>
                <a:latin typeface="Canva Sans 2 Bold"/>
              </a:rPr>
              <a:t>Market potential outside MARA </a:t>
            </a:r>
          </a:p>
        </p:txBody>
      </p:sp>
      <p:sp>
        <p:nvSpPr>
          <p:cNvPr id="36" name="TextBox 36"/>
          <p:cNvSpPr txBox="1"/>
          <p:nvPr/>
        </p:nvSpPr>
        <p:spPr>
          <a:xfrm>
            <a:off x="-65852" y="7551477"/>
            <a:ext cx="11205023" cy="2190470"/>
          </a:xfrm>
          <a:prstGeom prst="rect">
            <a:avLst/>
          </a:prstGeom>
        </p:spPr>
        <p:txBody>
          <a:bodyPr lIns="0" tIns="0" rIns="0" bIns="0" rtlCol="0" anchor="t">
            <a:spAutoFit/>
          </a:bodyPr>
          <a:lstStyle/>
          <a:p>
            <a:pPr algn="ctr">
              <a:lnSpc>
                <a:spcPts val="5830"/>
              </a:lnSpc>
            </a:pPr>
            <a:r>
              <a:rPr lang="en-US" sz="4164" dirty="0">
                <a:solidFill>
                  <a:srgbClr val="C90000"/>
                </a:solidFill>
                <a:latin typeface="Canva Sans 2 Bold"/>
              </a:rPr>
              <a:t>Sold 110 units</a:t>
            </a:r>
          </a:p>
          <a:p>
            <a:pPr algn="ctr">
              <a:lnSpc>
                <a:spcPts val="5830"/>
              </a:lnSpc>
            </a:pPr>
            <a:r>
              <a:rPr lang="en-US" sz="4164" dirty="0">
                <a:solidFill>
                  <a:srgbClr val="C90000"/>
                </a:solidFill>
                <a:latin typeface="Canva Sans 2 Bold"/>
              </a:rPr>
              <a:t>Bernama, UM, UKM, KKDW, PPAS, PNM, DBKL, RISDA, </a:t>
            </a:r>
            <a:r>
              <a:rPr lang="en-US" sz="4164" dirty="0" err="1">
                <a:solidFill>
                  <a:srgbClr val="C90000"/>
                </a:solidFill>
                <a:latin typeface="Canva Sans 2 Bold"/>
              </a:rPr>
              <a:t>Ketengah</a:t>
            </a:r>
            <a:r>
              <a:rPr lang="en-US" sz="4164" dirty="0">
                <a:solidFill>
                  <a:srgbClr val="C90000"/>
                </a:solidFill>
                <a:latin typeface="Canva Sans 2 Bold"/>
              </a:rPr>
              <a:t>, </a:t>
            </a:r>
            <a:r>
              <a:rPr lang="en-US" sz="4164" dirty="0" err="1">
                <a:solidFill>
                  <a:srgbClr val="C90000"/>
                </a:solidFill>
                <a:latin typeface="Canva Sans 2 Bold"/>
              </a:rPr>
              <a:t>Kesedar</a:t>
            </a:r>
            <a:r>
              <a:rPr lang="en-US" sz="4164" dirty="0">
                <a:solidFill>
                  <a:srgbClr val="C90000"/>
                </a:solidFill>
                <a:latin typeface="Canva Sans 2 Bold"/>
              </a:rPr>
              <a:t> etc.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124100" y="525186"/>
            <a:ext cx="2474809" cy="2474809"/>
          </a:xfrm>
          <a:prstGeom prst="rect">
            <a:avLst/>
          </a:prstGeom>
        </p:spPr>
      </p:pic>
      <p:pic>
        <p:nvPicPr>
          <p:cNvPr id="3" name="Picture 3"/>
          <p:cNvPicPr>
            <a:picLocks noChangeAspect="1"/>
          </p:cNvPicPr>
          <p:nvPr/>
        </p:nvPicPr>
        <p:blipFill>
          <a:blip r:embed="rId3"/>
          <a:srcRect/>
          <a:stretch>
            <a:fillRect/>
          </a:stretch>
        </p:blipFill>
        <p:spPr>
          <a:xfrm>
            <a:off x="14945382" y="346468"/>
            <a:ext cx="2832244" cy="2832244"/>
          </a:xfrm>
          <a:prstGeom prst="rect">
            <a:avLst/>
          </a:prstGeom>
        </p:spPr>
      </p:pic>
      <p:grpSp>
        <p:nvGrpSpPr>
          <p:cNvPr id="4" name="Group 4"/>
          <p:cNvGrpSpPr>
            <a:grpSpLocks noChangeAspect="1"/>
          </p:cNvGrpSpPr>
          <p:nvPr/>
        </p:nvGrpSpPr>
        <p:grpSpPr>
          <a:xfrm>
            <a:off x="909682" y="548055"/>
            <a:ext cx="2451949" cy="2451939"/>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6666" r="-16666"/>
              </a:stretch>
            </a:blipFill>
          </p:spPr>
        </p:sp>
      </p:grpSp>
      <p:sp>
        <p:nvSpPr>
          <p:cNvPr id="6" name="TextBox 6"/>
          <p:cNvSpPr txBox="1"/>
          <p:nvPr/>
        </p:nvSpPr>
        <p:spPr>
          <a:xfrm>
            <a:off x="2427995" y="987716"/>
            <a:ext cx="13432009" cy="2012278"/>
          </a:xfrm>
          <a:prstGeom prst="rect">
            <a:avLst/>
          </a:prstGeom>
        </p:spPr>
        <p:txBody>
          <a:bodyPr lIns="0" tIns="0" rIns="0" bIns="0" rtlCol="0" anchor="t">
            <a:spAutoFit/>
          </a:bodyPr>
          <a:lstStyle/>
          <a:p>
            <a:pPr algn="ctr">
              <a:lnSpc>
                <a:spcPts val="7863"/>
              </a:lnSpc>
            </a:pPr>
            <a:r>
              <a:rPr lang="en-US" sz="7148">
                <a:solidFill>
                  <a:srgbClr val="456874"/>
                </a:solidFill>
                <a:latin typeface="Source Sans Pro Bold"/>
              </a:rPr>
              <a:t>TRL </a:t>
            </a:r>
          </a:p>
          <a:p>
            <a:pPr marL="0" lvl="0" indent="0" algn="ctr">
              <a:lnSpc>
                <a:spcPts val="7863"/>
              </a:lnSpc>
            </a:pPr>
            <a:r>
              <a:rPr lang="en-US" sz="7148">
                <a:solidFill>
                  <a:srgbClr val="456874"/>
                </a:solidFill>
                <a:latin typeface="Source Sans Pro Bold"/>
              </a:rPr>
              <a:t>(Tecnology Readiness Level)</a:t>
            </a:r>
          </a:p>
        </p:txBody>
      </p:sp>
      <p:sp>
        <p:nvSpPr>
          <p:cNvPr id="7" name="TextBox 7"/>
          <p:cNvSpPr txBox="1"/>
          <p:nvPr/>
        </p:nvSpPr>
        <p:spPr>
          <a:xfrm>
            <a:off x="1210418" y="4047474"/>
            <a:ext cx="16230600" cy="4180840"/>
          </a:xfrm>
          <a:prstGeom prst="rect">
            <a:avLst/>
          </a:prstGeom>
        </p:spPr>
        <p:txBody>
          <a:bodyPr lIns="0" tIns="0" rIns="0" bIns="0" rtlCol="0" anchor="t">
            <a:spAutoFit/>
          </a:bodyPr>
          <a:lstStyle/>
          <a:p>
            <a:pPr algn="ctr">
              <a:lnSpc>
                <a:spcPts val="4759"/>
              </a:lnSpc>
            </a:pPr>
            <a:r>
              <a:rPr lang="en-US" sz="3399">
                <a:solidFill>
                  <a:srgbClr val="120704"/>
                </a:solidFill>
                <a:latin typeface="Canva Sans 2"/>
              </a:rPr>
              <a:t>• TRL of this innovation product is </a:t>
            </a:r>
            <a:r>
              <a:rPr lang="en-US" sz="3399">
                <a:solidFill>
                  <a:srgbClr val="120704"/>
                </a:solidFill>
                <a:latin typeface="Canva Sans 2 Bold"/>
              </a:rPr>
              <a:t>9</a:t>
            </a:r>
            <a:r>
              <a:rPr lang="en-US" sz="3399">
                <a:solidFill>
                  <a:srgbClr val="120704"/>
                </a:solidFill>
                <a:latin typeface="Canva Sans 2"/>
              </a:rPr>
              <a:t> because the book has already been tested and approved at real environment. This book has been distributed to 90 MARA Education Institutions and can be used by librarian and counselor using DASS-21 to detect depression, anxiety and stress level. The book is used as treatment to reduce depression, anxiety and stress level because it consist of 3 phase of bibliotherapy writing (identification, chatarsis and insight).</a:t>
            </a:r>
          </a:p>
          <a:p>
            <a:pPr algn="ctr">
              <a:lnSpc>
                <a:spcPts val="4759"/>
              </a:lnSpc>
            </a:pPr>
            <a:endParaRPr lang="en-US" sz="3399">
              <a:solidFill>
                <a:srgbClr val="120704"/>
              </a:solidFill>
              <a:latin typeface="Canva Sans 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243"/>
          <a:stretch>
            <a:fillRect/>
          </a:stretch>
        </p:blipFill>
        <p:spPr>
          <a:xfrm>
            <a:off x="1295400" y="3619500"/>
            <a:ext cx="15327975" cy="6381002"/>
          </a:xfrm>
          <a:prstGeom prst="rect">
            <a:avLst/>
          </a:prstGeom>
        </p:spPr>
      </p:pic>
      <p:pic>
        <p:nvPicPr>
          <p:cNvPr id="5" name="Picture 5"/>
          <p:cNvPicPr>
            <a:picLocks noChangeAspect="1"/>
          </p:cNvPicPr>
          <p:nvPr/>
        </p:nvPicPr>
        <p:blipFill>
          <a:blip r:embed="rId3"/>
          <a:srcRect/>
          <a:stretch>
            <a:fillRect/>
          </a:stretch>
        </p:blipFill>
        <p:spPr>
          <a:xfrm>
            <a:off x="6430338" y="5143500"/>
            <a:ext cx="1789728" cy="2167249"/>
          </a:xfrm>
          <a:prstGeom prst="rect">
            <a:avLst/>
          </a:prstGeom>
        </p:spPr>
      </p:pic>
      <p:pic>
        <p:nvPicPr>
          <p:cNvPr id="6" name="Picture 6"/>
          <p:cNvPicPr>
            <a:picLocks noChangeAspect="1"/>
          </p:cNvPicPr>
          <p:nvPr/>
        </p:nvPicPr>
        <p:blipFill>
          <a:blip r:embed="rId4"/>
          <a:srcRect l="10418" t="4167" r="7639"/>
          <a:stretch>
            <a:fillRect/>
          </a:stretch>
        </p:blipFill>
        <p:spPr>
          <a:xfrm>
            <a:off x="9962655" y="4964278"/>
            <a:ext cx="1970960" cy="2305076"/>
          </a:xfrm>
          <a:prstGeom prst="rect">
            <a:avLst/>
          </a:prstGeom>
        </p:spPr>
      </p:pic>
      <p:pic>
        <p:nvPicPr>
          <p:cNvPr id="7" name="Picture 7"/>
          <p:cNvPicPr>
            <a:picLocks noChangeAspect="1"/>
          </p:cNvPicPr>
          <p:nvPr/>
        </p:nvPicPr>
        <p:blipFill>
          <a:blip r:embed="rId5"/>
          <a:srcRect/>
          <a:stretch>
            <a:fillRect/>
          </a:stretch>
        </p:blipFill>
        <p:spPr>
          <a:xfrm>
            <a:off x="13629066" y="5056219"/>
            <a:ext cx="1919275" cy="2213136"/>
          </a:xfrm>
          <a:prstGeom prst="rect">
            <a:avLst/>
          </a:prstGeom>
        </p:spPr>
      </p:pic>
      <p:sp>
        <p:nvSpPr>
          <p:cNvPr id="8" name="TextBox 8"/>
          <p:cNvSpPr txBox="1"/>
          <p:nvPr/>
        </p:nvSpPr>
        <p:spPr>
          <a:xfrm>
            <a:off x="1171115" y="995997"/>
            <a:ext cx="11822355" cy="2623187"/>
          </a:xfrm>
          <a:prstGeom prst="rect">
            <a:avLst/>
          </a:prstGeom>
        </p:spPr>
        <p:txBody>
          <a:bodyPr lIns="0" tIns="0" rIns="0" bIns="0" rtlCol="0" anchor="t">
            <a:spAutoFit/>
          </a:bodyPr>
          <a:lstStyle/>
          <a:p>
            <a:pPr marL="0" lvl="0" indent="0" algn="ctr">
              <a:lnSpc>
                <a:spcPts val="10230"/>
              </a:lnSpc>
            </a:pPr>
            <a:r>
              <a:rPr lang="en-US" sz="9300">
                <a:solidFill>
                  <a:srgbClr val="456874"/>
                </a:solidFill>
                <a:latin typeface="Source Sans Pro"/>
              </a:rPr>
              <a:t>ACCREDITATION BY  AGENCIES</a:t>
            </a:r>
          </a:p>
        </p:txBody>
      </p:sp>
      <p:sp>
        <p:nvSpPr>
          <p:cNvPr id="9" name="Rectangle 8">
            <a:extLst>
              <a:ext uri="{FF2B5EF4-FFF2-40B4-BE49-F238E27FC236}">
                <a16:creationId xmlns:a16="http://schemas.microsoft.com/office/drawing/2014/main" id="{8B0A7423-C35D-4607-95EC-701438AF3244}"/>
              </a:ext>
            </a:extLst>
          </p:cNvPr>
          <p:cNvSpPr/>
          <p:nvPr/>
        </p:nvSpPr>
        <p:spPr>
          <a:xfrm>
            <a:off x="1" y="3564855"/>
            <a:ext cx="5272894" cy="6722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28580">
            <a:off x="1816891" y="4341700"/>
            <a:ext cx="2776622" cy="403872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5556" b="81221"/>
          <a:stretch>
            <a:fillRect/>
          </a:stretch>
        </p:blipFill>
        <p:spPr>
          <a:xfrm>
            <a:off x="6176762" y="1567640"/>
            <a:ext cx="9532227" cy="993264"/>
          </a:xfrm>
          <a:prstGeom prst="rect">
            <a:avLst/>
          </a:prstGeom>
        </p:spPr>
      </p:pic>
      <p:pic>
        <p:nvPicPr>
          <p:cNvPr id="3" name="Picture 3"/>
          <p:cNvPicPr>
            <a:picLocks noChangeAspect="1"/>
          </p:cNvPicPr>
          <p:nvPr/>
        </p:nvPicPr>
        <p:blipFill>
          <a:blip r:embed="rId3"/>
          <a:srcRect/>
          <a:stretch>
            <a:fillRect/>
          </a:stretch>
        </p:blipFill>
        <p:spPr>
          <a:xfrm>
            <a:off x="9841033" y="2413716"/>
            <a:ext cx="1763726" cy="2135762"/>
          </a:xfrm>
          <a:prstGeom prst="rect">
            <a:avLst/>
          </a:prstGeom>
        </p:spPr>
      </p:pic>
      <p:grpSp>
        <p:nvGrpSpPr>
          <p:cNvPr id="4" name="Group 4"/>
          <p:cNvGrpSpPr/>
          <p:nvPr/>
        </p:nvGrpSpPr>
        <p:grpSpPr>
          <a:xfrm>
            <a:off x="2514600" y="4686300"/>
            <a:ext cx="13791147" cy="4925357"/>
            <a:chOff x="2891344" y="-66675"/>
            <a:chExt cx="18388195" cy="6567143"/>
          </a:xfrm>
        </p:grpSpPr>
        <p:pic>
          <p:nvPicPr>
            <p:cNvPr id="5" name="Picture 5"/>
            <p:cNvPicPr>
              <a:picLocks noChangeAspect="1"/>
            </p:cNvPicPr>
            <p:nvPr/>
          </p:nvPicPr>
          <p:blipFill>
            <a:blip r:embed="rId4"/>
            <a:srcRect t="25003" r="59579" b="28542"/>
            <a:stretch>
              <a:fillRect/>
            </a:stretch>
          </p:blipFill>
          <p:spPr>
            <a:xfrm>
              <a:off x="3075771" y="614314"/>
              <a:ext cx="2326101" cy="2673304"/>
            </a:xfrm>
            <a:prstGeom prst="rect">
              <a:avLst/>
            </a:prstGeom>
          </p:spPr>
        </p:pic>
        <p:pic>
          <p:nvPicPr>
            <p:cNvPr id="6" name="Picture 6"/>
            <p:cNvPicPr>
              <a:picLocks noChangeAspect="1"/>
            </p:cNvPicPr>
            <p:nvPr/>
          </p:nvPicPr>
          <p:blipFill>
            <a:blip r:embed="rId5"/>
            <a:srcRect r="75675"/>
            <a:stretch>
              <a:fillRect/>
            </a:stretch>
          </p:blipFill>
          <p:spPr>
            <a:xfrm>
              <a:off x="5537256" y="774999"/>
              <a:ext cx="2317032" cy="2451295"/>
            </a:xfrm>
            <a:prstGeom prst="rect">
              <a:avLst/>
            </a:prstGeom>
          </p:spPr>
        </p:pic>
        <p:pic>
          <p:nvPicPr>
            <p:cNvPr id="8" name="Picture 8"/>
            <p:cNvPicPr>
              <a:picLocks noChangeAspect="1"/>
            </p:cNvPicPr>
            <p:nvPr/>
          </p:nvPicPr>
          <p:blipFill>
            <a:blip r:embed="rId6"/>
            <a:srcRect t="27130"/>
            <a:stretch>
              <a:fillRect/>
            </a:stretch>
          </p:blipFill>
          <p:spPr>
            <a:xfrm>
              <a:off x="5537256" y="3116365"/>
              <a:ext cx="2594967" cy="3384103"/>
            </a:xfrm>
            <a:prstGeom prst="rect">
              <a:avLst/>
            </a:prstGeom>
          </p:spPr>
        </p:pic>
        <p:pic>
          <p:nvPicPr>
            <p:cNvPr id="9" name="Picture 9"/>
            <p:cNvPicPr>
              <a:picLocks noChangeAspect="1"/>
            </p:cNvPicPr>
            <p:nvPr/>
          </p:nvPicPr>
          <p:blipFill>
            <a:blip r:embed="rId7"/>
            <a:srcRect r="12614" b="11819"/>
            <a:stretch>
              <a:fillRect/>
            </a:stretch>
          </p:blipFill>
          <p:spPr>
            <a:xfrm>
              <a:off x="18691285" y="2993231"/>
              <a:ext cx="2554889" cy="3394657"/>
            </a:xfrm>
            <a:prstGeom prst="rect">
              <a:avLst/>
            </a:prstGeom>
          </p:spPr>
        </p:pic>
        <p:pic>
          <p:nvPicPr>
            <p:cNvPr id="11" name="Picture 11"/>
            <p:cNvPicPr>
              <a:picLocks noChangeAspect="1"/>
            </p:cNvPicPr>
            <p:nvPr/>
          </p:nvPicPr>
          <p:blipFill>
            <a:blip r:embed="rId8"/>
            <a:srcRect l="7732" t="6456" r="58322" b="63356"/>
            <a:stretch>
              <a:fillRect/>
            </a:stretch>
          </p:blipFill>
          <p:spPr>
            <a:xfrm>
              <a:off x="2891344" y="3415939"/>
              <a:ext cx="2386954" cy="2888223"/>
            </a:xfrm>
            <a:prstGeom prst="rect">
              <a:avLst/>
            </a:prstGeom>
          </p:spPr>
        </p:pic>
        <p:pic>
          <p:nvPicPr>
            <p:cNvPr id="12" name="Picture 12"/>
            <p:cNvPicPr>
              <a:picLocks noChangeAspect="1"/>
            </p:cNvPicPr>
            <p:nvPr/>
          </p:nvPicPr>
          <p:blipFill>
            <a:blip r:embed="rId9"/>
            <a:srcRect l="25875" r="25573" b="4528"/>
            <a:stretch>
              <a:fillRect/>
            </a:stretch>
          </p:blipFill>
          <p:spPr>
            <a:xfrm>
              <a:off x="8384535" y="665070"/>
              <a:ext cx="1736657" cy="2561224"/>
            </a:xfrm>
            <a:prstGeom prst="rect">
              <a:avLst/>
            </a:prstGeom>
          </p:spPr>
        </p:pic>
        <p:pic>
          <p:nvPicPr>
            <p:cNvPr id="13" name="Picture 13"/>
            <p:cNvPicPr>
              <a:picLocks noChangeAspect="1"/>
            </p:cNvPicPr>
            <p:nvPr/>
          </p:nvPicPr>
          <p:blipFill>
            <a:blip r:embed="rId10"/>
            <a:srcRect l="18073" t="15272" r="17767" b="12548"/>
            <a:stretch>
              <a:fillRect/>
            </a:stretch>
          </p:blipFill>
          <p:spPr>
            <a:xfrm>
              <a:off x="10651439" y="828577"/>
              <a:ext cx="2033563" cy="2287787"/>
            </a:xfrm>
            <a:prstGeom prst="rect">
              <a:avLst/>
            </a:prstGeom>
          </p:spPr>
        </p:pic>
        <p:pic>
          <p:nvPicPr>
            <p:cNvPr id="14" name="Picture 14"/>
            <p:cNvPicPr>
              <a:picLocks noChangeAspect="1"/>
            </p:cNvPicPr>
            <p:nvPr/>
          </p:nvPicPr>
          <p:blipFill>
            <a:blip r:embed="rId11"/>
            <a:srcRect l="3859"/>
            <a:stretch>
              <a:fillRect/>
            </a:stretch>
          </p:blipFill>
          <p:spPr>
            <a:xfrm>
              <a:off x="10572347" y="3330312"/>
              <a:ext cx="2509133" cy="2956208"/>
            </a:xfrm>
            <a:prstGeom prst="rect">
              <a:avLst/>
            </a:prstGeom>
          </p:spPr>
        </p:pic>
        <p:pic>
          <p:nvPicPr>
            <p:cNvPr id="15" name="Picture 15"/>
            <p:cNvPicPr>
              <a:picLocks noChangeAspect="1"/>
            </p:cNvPicPr>
            <p:nvPr/>
          </p:nvPicPr>
          <p:blipFill>
            <a:blip r:embed="rId12"/>
            <a:srcRect l="24548" r="28659"/>
            <a:stretch>
              <a:fillRect/>
            </a:stretch>
          </p:blipFill>
          <p:spPr>
            <a:xfrm>
              <a:off x="8296159" y="3444105"/>
              <a:ext cx="2119433" cy="2831890"/>
            </a:xfrm>
            <a:prstGeom prst="rect">
              <a:avLst/>
            </a:prstGeom>
          </p:spPr>
        </p:pic>
        <p:pic>
          <p:nvPicPr>
            <p:cNvPr id="16" name="Picture 16"/>
            <p:cNvPicPr>
              <a:picLocks noChangeAspect="1"/>
            </p:cNvPicPr>
            <p:nvPr/>
          </p:nvPicPr>
          <p:blipFill>
            <a:blip r:embed="rId13"/>
            <a:srcRect/>
            <a:stretch>
              <a:fillRect/>
            </a:stretch>
          </p:blipFill>
          <p:spPr>
            <a:xfrm>
              <a:off x="16201062" y="980864"/>
              <a:ext cx="1861811" cy="2135500"/>
            </a:xfrm>
            <a:prstGeom prst="rect">
              <a:avLst/>
            </a:prstGeom>
          </p:spPr>
        </p:pic>
        <p:pic>
          <p:nvPicPr>
            <p:cNvPr id="17" name="Picture 17"/>
            <p:cNvPicPr>
              <a:picLocks noChangeAspect="1"/>
            </p:cNvPicPr>
            <p:nvPr/>
          </p:nvPicPr>
          <p:blipFill>
            <a:blip r:embed="rId14"/>
            <a:srcRect/>
            <a:stretch>
              <a:fillRect/>
            </a:stretch>
          </p:blipFill>
          <p:spPr>
            <a:xfrm>
              <a:off x="13238013" y="721420"/>
              <a:ext cx="2467406" cy="2467406"/>
            </a:xfrm>
            <a:prstGeom prst="rect">
              <a:avLst/>
            </a:prstGeom>
          </p:spPr>
        </p:pic>
        <p:pic>
          <p:nvPicPr>
            <p:cNvPr id="18" name="Picture 18"/>
            <p:cNvPicPr>
              <a:picLocks noChangeAspect="1"/>
            </p:cNvPicPr>
            <p:nvPr/>
          </p:nvPicPr>
          <p:blipFill>
            <a:blip r:embed="rId15"/>
            <a:srcRect l="25419" t="20520" r="18065"/>
            <a:stretch>
              <a:fillRect/>
            </a:stretch>
          </p:blipFill>
          <p:spPr>
            <a:xfrm>
              <a:off x="13513077" y="3415939"/>
              <a:ext cx="2025692" cy="2848816"/>
            </a:xfrm>
            <a:prstGeom prst="rect">
              <a:avLst/>
            </a:prstGeom>
          </p:spPr>
        </p:pic>
        <p:sp>
          <p:nvSpPr>
            <p:cNvPr id="20" name="TextBox 20"/>
            <p:cNvSpPr txBox="1"/>
            <p:nvPr/>
          </p:nvSpPr>
          <p:spPr>
            <a:xfrm>
              <a:off x="3542872" y="-66675"/>
              <a:ext cx="1824613" cy="731745"/>
            </a:xfrm>
            <a:prstGeom prst="rect">
              <a:avLst/>
            </a:prstGeom>
          </p:spPr>
          <p:txBody>
            <a:bodyPr wrap="square" lIns="0" tIns="0" rIns="0" bIns="0" rtlCol="0" anchor="t">
              <a:spAutoFit/>
            </a:bodyPr>
            <a:lstStyle/>
            <a:p>
              <a:pPr algn="ctr">
                <a:lnSpc>
                  <a:spcPts val="4621"/>
                </a:lnSpc>
              </a:pPr>
              <a:r>
                <a:rPr lang="en-US" sz="3301" dirty="0">
                  <a:solidFill>
                    <a:srgbClr val="456874"/>
                  </a:solidFill>
                  <a:latin typeface="Canva Sans 2"/>
                </a:rPr>
                <a:t>UiTM</a:t>
              </a:r>
            </a:p>
          </p:txBody>
        </p:sp>
        <p:sp>
          <p:nvSpPr>
            <p:cNvPr id="21" name="TextBox 21"/>
            <p:cNvSpPr txBox="1"/>
            <p:nvPr/>
          </p:nvSpPr>
          <p:spPr>
            <a:xfrm>
              <a:off x="16319418" y="43254"/>
              <a:ext cx="1855865" cy="731745"/>
            </a:xfrm>
            <a:prstGeom prst="rect">
              <a:avLst/>
            </a:prstGeom>
          </p:spPr>
          <p:txBody>
            <a:bodyPr lIns="0" tIns="0" rIns="0" bIns="0" rtlCol="0" anchor="t">
              <a:spAutoFit/>
            </a:bodyPr>
            <a:lstStyle/>
            <a:p>
              <a:pPr algn="ctr">
                <a:lnSpc>
                  <a:spcPts val="4621"/>
                </a:lnSpc>
              </a:pPr>
              <a:r>
                <a:rPr lang="en-US" sz="3301">
                  <a:solidFill>
                    <a:srgbClr val="456874"/>
                  </a:solidFill>
                  <a:latin typeface="Canva Sans 2"/>
                </a:rPr>
                <a:t>AKRAB</a:t>
              </a:r>
            </a:p>
          </p:txBody>
        </p:sp>
        <p:sp>
          <p:nvSpPr>
            <p:cNvPr id="22" name="TextBox 22"/>
            <p:cNvSpPr txBox="1"/>
            <p:nvPr/>
          </p:nvSpPr>
          <p:spPr>
            <a:xfrm>
              <a:off x="5930072" y="-66675"/>
              <a:ext cx="1459528" cy="731745"/>
            </a:xfrm>
            <a:prstGeom prst="rect">
              <a:avLst/>
            </a:prstGeom>
          </p:spPr>
          <p:txBody>
            <a:bodyPr lIns="0" tIns="0" rIns="0" bIns="0" rtlCol="0" anchor="t">
              <a:spAutoFit/>
            </a:bodyPr>
            <a:lstStyle/>
            <a:p>
              <a:pPr algn="ctr">
                <a:lnSpc>
                  <a:spcPts val="4621"/>
                </a:lnSpc>
              </a:pPr>
              <a:r>
                <a:rPr lang="en-US" sz="3301">
                  <a:solidFill>
                    <a:srgbClr val="456874"/>
                  </a:solidFill>
                  <a:latin typeface="Canva Sans 2"/>
                </a:rPr>
                <a:t>UIAM</a:t>
              </a:r>
            </a:p>
          </p:txBody>
        </p:sp>
        <p:sp>
          <p:nvSpPr>
            <p:cNvPr id="23" name="TextBox 23"/>
            <p:cNvSpPr txBox="1"/>
            <p:nvPr/>
          </p:nvSpPr>
          <p:spPr>
            <a:xfrm>
              <a:off x="8398561" y="-10325"/>
              <a:ext cx="1268778" cy="731745"/>
            </a:xfrm>
            <a:prstGeom prst="rect">
              <a:avLst/>
            </a:prstGeom>
          </p:spPr>
          <p:txBody>
            <a:bodyPr lIns="0" tIns="0" rIns="0" bIns="0" rtlCol="0" anchor="t">
              <a:spAutoFit/>
            </a:bodyPr>
            <a:lstStyle/>
            <a:p>
              <a:pPr algn="ctr">
                <a:lnSpc>
                  <a:spcPts val="4621"/>
                </a:lnSpc>
              </a:pPr>
              <a:r>
                <a:rPr lang="en-US" sz="3301" dirty="0">
                  <a:solidFill>
                    <a:srgbClr val="456874"/>
                  </a:solidFill>
                  <a:latin typeface="Canva Sans 2"/>
                </a:rPr>
                <a:t>UKM</a:t>
              </a:r>
            </a:p>
          </p:txBody>
        </p:sp>
        <p:sp>
          <p:nvSpPr>
            <p:cNvPr id="24" name="TextBox 24"/>
            <p:cNvSpPr txBox="1"/>
            <p:nvPr/>
          </p:nvSpPr>
          <p:spPr>
            <a:xfrm>
              <a:off x="10121192" y="43254"/>
              <a:ext cx="2771466" cy="731745"/>
            </a:xfrm>
            <a:prstGeom prst="rect">
              <a:avLst/>
            </a:prstGeom>
          </p:spPr>
          <p:txBody>
            <a:bodyPr lIns="0" tIns="0" rIns="0" bIns="0" rtlCol="0" anchor="t">
              <a:spAutoFit/>
            </a:bodyPr>
            <a:lstStyle/>
            <a:p>
              <a:pPr algn="ctr">
                <a:lnSpc>
                  <a:spcPts val="4621"/>
                </a:lnSpc>
              </a:pPr>
              <a:r>
                <a:rPr lang="en-US" sz="3301">
                  <a:solidFill>
                    <a:srgbClr val="456874"/>
                  </a:solidFill>
                  <a:latin typeface="Canva Sans 2"/>
                </a:rPr>
                <a:t>BERNAMA</a:t>
              </a:r>
            </a:p>
          </p:txBody>
        </p:sp>
        <p:sp>
          <p:nvSpPr>
            <p:cNvPr id="25" name="TextBox 25"/>
            <p:cNvSpPr txBox="1"/>
            <p:nvPr/>
          </p:nvSpPr>
          <p:spPr>
            <a:xfrm>
              <a:off x="13081481" y="43254"/>
              <a:ext cx="3052967" cy="731745"/>
            </a:xfrm>
            <a:prstGeom prst="rect">
              <a:avLst/>
            </a:prstGeom>
          </p:spPr>
          <p:txBody>
            <a:bodyPr lIns="0" tIns="0" rIns="0" bIns="0" rtlCol="0" anchor="t">
              <a:spAutoFit/>
            </a:bodyPr>
            <a:lstStyle/>
            <a:p>
              <a:pPr algn="ctr">
                <a:lnSpc>
                  <a:spcPts val="4621"/>
                </a:lnSpc>
              </a:pPr>
              <a:r>
                <a:rPr lang="en-US" sz="3301">
                  <a:solidFill>
                    <a:srgbClr val="456874"/>
                  </a:solidFill>
                  <a:latin typeface="Canva Sans 2"/>
                </a:rPr>
                <a:t>PEKAMARA</a:t>
              </a:r>
            </a:p>
          </p:txBody>
        </p:sp>
        <p:pic>
          <p:nvPicPr>
            <p:cNvPr id="26" name="Picture 26"/>
            <p:cNvPicPr>
              <a:picLocks noChangeAspect="1"/>
            </p:cNvPicPr>
            <p:nvPr/>
          </p:nvPicPr>
          <p:blipFill>
            <a:blip r:embed="rId16"/>
            <a:srcRect l="11229" t="27190" r="65377" b="45377"/>
            <a:stretch>
              <a:fillRect/>
            </a:stretch>
          </p:blipFill>
          <p:spPr>
            <a:xfrm>
              <a:off x="16162619" y="3116365"/>
              <a:ext cx="2071466" cy="3148390"/>
            </a:xfrm>
            <a:prstGeom prst="rect">
              <a:avLst/>
            </a:prstGeom>
          </p:spPr>
        </p:pic>
        <p:sp>
          <p:nvSpPr>
            <p:cNvPr id="27" name="TextBox 27"/>
            <p:cNvSpPr txBox="1"/>
            <p:nvPr/>
          </p:nvSpPr>
          <p:spPr>
            <a:xfrm>
              <a:off x="18949983" y="43254"/>
              <a:ext cx="1935271" cy="731745"/>
            </a:xfrm>
            <a:prstGeom prst="rect">
              <a:avLst/>
            </a:prstGeom>
          </p:spPr>
          <p:txBody>
            <a:bodyPr lIns="0" tIns="0" rIns="0" bIns="0" rtlCol="0" anchor="t">
              <a:spAutoFit/>
            </a:bodyPr>
            <a:lstStyle/>
            <a:p>
              <a:pPr algn="ctr">
                <a:lnSpc>
                  <a:spcPts val="4621"/>
                </a:lnSpc>
              </a:pPr>
              <a:r>
                <a:rPr lang="en-US" sz="3301" dirty="0">
                  <a:solidFill>
                    <a:srgbClr val="456874"/>
                  </a:solidFill>
                  <a:latin typeface="Canva Sans 2"/>
                </a:rPr>
                <a:t>BIG M</a:t>
              </a:r>
            </a:p>
          </p:txBody>
        </p:sp>
        <p:grpSp>
          <p:nvGrpSpPr>
            <p:cNvPr id="28" name="Group 28"/>
            <p:cNvGrpSpPr/>
            <p:nvPr/>
          </p:nvGrpSpPr>
          <p:grpSpPr>
            <a:xfrm>
              <a:off x="18299523" y="498112"/>
              <a:ext cx="2980016" cy="2983325"/>
              <a:chOff x="-25870" y="-80564"/>
              <a:chExt cx="588645" cy="589299"/>
            </a:xfrm>
          </p:grpSpPr>
          <p:sp>
            <p:nvSpPr>
              <p:cNvPr id="29" name="Freeform 29"/>
              <p:cNvSpPr/>
              <p:nvPr/>
            </p:nvSpPr>
            <p:spPr>
              <a:xfrm>
                <a:off x="-25870" y="34926"/>
                <a:ext cx="588645" cy="381563"/>
              </a:xfrm>
              <a:custGeom>
                <a:avLst/>
                <a:gdLst/>
                <a:ahLst/>
                <a:cxnLst/>
                <a:rect l="l" t="t" r="r" b="b"/>
                <a:pathLst>
                  <a:path w="588645" h="381563">
                    <a:moveTo>
                      <a:pt x="176660" y="0"/>
                    </a:moveTo>
                    <a:lnTo>
                      <a:pt x="411985" y="0"/>
                    </a:lnTo>
                    <a:cubicBezTo>
                      <a:pt x="458838" y="0"/>
                      <a:pt x="503772" y="18612"/>
                      <a:pt x="536902" y="51743"/>
                    </a:cubicBezTo>
                    <a:cubicBezTo>
                      <a:pt x="570033" y="84873"/>
                      <a:pt x="588645" y="129807"/>
                      <a:pt x="588645" y="176660"/>
                    </a:cubicBezTo>
                    <a:lnTo>
                      <a:pt x="588645" y="204902"/>
                    </a:lnTo>
                    <a:cubicBezTo>
                      <a:pt x="588645" y="251756"/>
                      <a:pt x="570033" y="296690"/>
                      <a:pt x="536902" y="329820"/>
                    </a:cubicBezTo>
                    <a:cubicBezTo>
                      <a:pt x="503772" y="362950"/>
                      <a:pt x="458838" y="381563"/>
                      <a:pt x="411985" y="381563"/>
                    </a:cubicBezTo>
                    <a:lnTo>
                      <a:pt x="176660" y="381563"/>
                    </a:lnTo>
                    <a:cubicBezTo>
                      <a:pt x="129807" y="381563"/>
                      <a:pt x="84873" y="362950"/>
                      <a:pt x="51743" y="329820"/>
                    </a:cubicBezTo>
                    <a:cubicBezTo>
                      <a:pt x="18612" y="296690"/>
                      <a:pt x="0" y="251756"/>
                      <a:pt x="0" y="204902"/>
                    </a:cubicBezTo>
                    <a:lnTo>
                      <a:pt x="0" y="176660"/>
                    </a:lnTo>
                    <a:cubicBezTo>
                      <a:pt x="0" y="129807"/>
                      <a:pt x="18612" y="84873"/>
                      <a:pt x="51743" y="51743"/>
                    </a:cubicBezTo>
                    <a:cubicBezTo>
                      <a:pt x="84873" y="18612"/>
                      <a:pt x="129807" y="0"/>
                      <a:pt x="176660" y="0"/>
                    </a:cubicBezTo>
                    <a:close/>
                  </a:path>
                </a:pathLst>
              </a:custGeom>
              <a:solidFill>
                <a:srgbClr val="00203A"/>
              </a:solidFill>
            </p:spPr>
          </p:sp>
          <p:sp>
            <p:nvSpPr>
              <p:cNvPr id="30" name="TextBox 30"/>
              <p:cNvSpPr txBox="1"/>
              <p:nvPr/>
            </p:nvSpPr>
            <p:spPr>
              <a:xfrm>
                <a:off x="-7595" y="-80564"/>
                <a:ext cx="536905" cy="589299"/>
              </a:xfrm>
              <a:prstGeom prst="rect">
                <a:avLst/>
              </a:prstGeom>
            </p:spPr>
            <p:txBody>
              <a:bodyPr lIns="50800" tIns="50800" rIns="50800" bIns="50800" rtlCol="0" anchor="ctr"/>
              <a:lstStyle/>
              <a:p>
                <a:pPr algn="ctr">
                  <a:lnSpc>
                    <a:spcPts val="2660"/>
                  </a:lnSpc>
                </a:pPr>
                <a:r>
                  <a:rPr lang="en-US" sz="1000" dirty="0" err="1">
                    <a:solidFill>
                      <a:srgbClr val="FFFFFF"/>
                    </a:solidFill>
                    <a:latin typeface="Canva Sans 1"/>
                  </a:rPr>
                  <a:t>Konsultan</a:t>
                </a:r>
                <a:r>
                  <a:rPr lang="en-US" sz="1000" dirty="0">
                    <a:solidFill>
                      <a:srgbClr val="FFFFFF"/>
                    </a:solidFill>
                    <a:latin typeface="Canva Sans 1"/>
                  </a:rPr>
                  <a:t> yang </a:t>
                </a:r>
                <a:r>
                  <a:rPr lang="en-US" sz="1000" dirty="0" err="1">
                    <a:solidFill>
                      <a:srgbClr val="FFFFFF"/>
                    </a:solidFill>
                    <a:latin typeface="Canva Sans 1"/>
                  </a:rPr>
                  <a:t>berpengalaman</a:t>
                </a:r>
                <a:r>
                  <a:rPr lang="en-US" sz="1000" dirty="0">
                    <a:solidFill>
                      <a:srgbClr val="FFFFFF"/>
                    </a:solidFill>
                    <a:latin typeface="Canva Sans 1"/>
                  </a:rPr>
                  <a:t> </a:t>
                </a:r>
                <a:r>
                  <a:rPr lang="en-US" sz="1000" dirty="0" err="1">
                    <a:solidFill>
                      <a:srgbClr val="FFFFFF"/>
                    </a:solidFill>
                    <a:latin typeface="Canva Sans 1"/>
                  </a:rPr>
                  <a:t>dalam</a:t>
                </a:r>
                <a:r>
                  <a:rPr lang="en-US" sz="1000" dirty="0">
                    <a:solidFill>
                      <a:srgbClr val="FFFFFF"/>
                    </a:solidFill>
                    <a:latin typeface="Canva Sans 1"/>
                  </a:rPr>
                  <a:t> </a:t>
                </a:r>
                <a:r>
                  <a:rPr lang="en-US" sz="1000" dirty="0" err="1">
                    <a:solidFill>
                      <a:srgbClr val="FFFFFF"/>
                    </a:solidFill>
                    <a:latin typeface="Canva Sans 1"/>
                  </a:rPr>
                  <a:t>bidang</a:t>
                </a:r>
                <a:r>
                  <a:rPr lang="en-US" sz="1000" dirty="0">
                    <a:solidFill>
                      <a:srgbClr val="FFFFFF"/>
                    </a:solidFill>
                    <a:latin typeface="Canva Sans 1"/>
                  </a:rPr>
                  <a:t> </a:t>
                </a:r>
                <a:r>
                  <a:rPr lang="en-US" sz="1000" dirty="0" err="1">
                    <a:solidFill>
                      <a:srgbClr val="FFFFFF"/>
                    </a:solidFill>
                    <a:latin typeface="Canva Sans 1"/>
                  </a:rPr>
                  <a:t>penulisan</a:t>
                </a:r>
                <a:endParaRPr lang="en-US" sz="1000" dirty="0">
                  <a:solidFill>
                    <a:srgbClr val="FFFFFF"/>
                  </a:solidFill>
                  <a:latin typeface="Canva Sans 1"/>
                </a:endParaRPr>
              </a:p>
            </p:txBody>
          </p:sp>
        </p:grpSp>
      </p:grpSp>
      <p:sp>
        <p:nvSpPr>
          <p:cNvPr id="31" name="TextBox 31"/>
          <p:cNvSpPr txBox="1"/>
          <p:nvPr/>
        </p:nvSpPr>
        <p:spPr>
          <a:xfrm>
            <a:off x="3073744" y="239853"/>
            <a:ext cx="15298305" cy="1327787"/>
          </a:xfrm>
          <a:prstGeom prst="rect">
            <a:avLst/>
          </a:prstGeom>
        </p:spPr>
        <p:txBody>
          <a:bodyPr lIns="0" tIns="0" rIns="0" bIns="0" rtlCol="0" anchor="t">
            <a:spAutoFit/>
          </a:bodyPr>
          <a:lstStyle/>
          <a:p>
            <a:pPr marL="0" lvl="0" indent="0" algn="ctr">
              <a:lnSpc>
                <a:spcPts val="10230"/>
              </a:lnSpc>
            </a:pPr>
            <a:r>
              <a:rPr lang="en-US" sz="9300" dirty="0">
                <a:solidFill>
                  <a:srgbClr val="456874"/>
                </a:solidFill>
                <a:latin typeface="Source Sans Pro"/>
              </a:rPr>
              <a:t>COLLABORATION</a:t>
            </a:r>
          </a:p>
        </p:txBody>
      </p:sp>
      <p:grpSp>
        <p:nvGrpSpPr>
          <p:cNvPr id="32" name="Group 32"/>
          <p:cNvGrpSpPr/>
          <p:nvPr/>
        </p:nvGrpSpPr>
        <p:grpSpPr>
          <a:xfrm>
            <a:off x="1762757" y="549113"/>
            <a:ext cx="3534951" cy="3666005"/>
            <a:chOff x="112821" y="0"/>
            <a:chExt cx="4713268" cy="4888007"/>
          </a:xfrm>
        </p:grpSpPr>
        <p:grpSp>
          <p:nvGrpSpPr>
            <p:cNvPr id="33" name="Group 33"/>
            <p:cNvGrpSpPr/>
            <p:nvPr/>
          </p:nvGrpSpPr>
          <p:grpSpPr>
            <a:xfrm>
              <a:off x="409164" y="0"/>
              <a:ext cx="4104120" cy="4888007"/>
              <a:chOff x="0" y="0"/>
              <a:chExt cx="6350000" cy="7562850"/>
            </a:xfrm>
          </p:grpSpPr>
          <p:sp>
            <p:nvSpPr>
              <p:cNvPr id="34" name="Freeform 34"/>
              <p:cNvSpPr/>
              <p:nvPr/>
            </p:nvSpPr>
            <p:spPr>
              <a:xfrm>
                <a:off x="0" y="1925320"/>
                <a:ext cx="3175000" cy="5637530"/>
              </a:xfrm>
              <a:custGeom>
                <a:avLst/>
                <a:gdLst/>
                <a:ahLst/>
                <a:cxnLst/>
                <a:rect l="l" t="t" r="r" b="b"/>
                <a:pathLst>
                  <a:path w="3175000" h="5637530">
                    <a:moveTo>
                      <a:pt x="3175000" y="2499360"/>
                    </a:moveTo>
                    <a:lnTo>
                      <a:pt x="3175000" y="1925320"/>
                    </a:lnTo>
                    <a:lnTo>
                      <a:pt x="0" y="1925320"/>
                    </a:lnTo>
                    <a:lnTo>
                      <a:pt x="0" y="3712210"/>
                    </a:lnTo>
                    <a:lnTo>
                      <a:pt x="3175000" y="3712210"/>
                    </a:lnTo>
                    <a:lnTo>
                      <a:pt x="3175000" y="2499360"/>
                    </a:lnTo>
                    <a:lnTo>
                      <a:pt x="3175000" y="2499360"/>
                    </a:lnTo>
                    <a:close/>
                    <a:moveTo>
                      <a:pt x="0" y="3712210"/>
                    </a:moveTo>
                    <a:lnTo>
                      <a:pt x="3175000" y="5637530"/>
                    </a:lnTo>
                    <a:lnTo>
                      <a:pt x="3175000" y="3712210"/>
                    </a:lnTo>
                    <a:lnTo>
                      <a:pt x="0" y="3712210"/>
                    </a:lnTo>
                    <a:close/>
                    <a:moveTo>
                      <a:pt x="0" y="0"/>
                    </a:moveTo>
                    <a:lnTo>
                      <a:pt x="3175000" y="0"/>
                    </a:lnTo>
                    <a:lnTo>
                      <a:pt x="3175000" y="1925320"/>
                    </a:lnTo>
                    <a:lnTo>
                      <a:pt x="0" y="1925320"/>
                    </a:lnTo>
                    <a:lnTo>
                      <a:pt x="0" y="0"/>
                    </a:lnTo>
                    <a:close/>
                  </a:path>
                </a:pathLst>
              </a:custGeom>
              <a:solidFill>
                <a:srgbClr val="065A5D"/>
              </a:solidFill>
            </p:spPr>
          </p:sp>
          <p:sp>
            <p:nvSpPr>
              <p:cNvPr id="35" name="Freeform 35"/>
              <p:cNvSpPr/>
              <p:nvPr/>
            </p:nvSpPr>
            <p:spPr>
              <a:xfrm>
                <a:off x="3175000" y="1925320"/>
                <a:ext cx="3175000" cy="5637530"/>
              </a:xfrm>
              <a:custGeom>
                <a:avLst/>
                <a:gdLst/>
                <a:ahLst/>
                <a:cxnLst/>
                <a:rect l="l" t="t" r="r" b="b"/>
                <a:pathLst>
                  <a:path w="3175000" h="5637530">
                    <a:moveTo>
                      <a:pt x="0" y="1925320"/>
                    </a:moveTo>
                    <a:lnTo>
                      <a:pt x="0" y="3712210"/>
                    </a:lnTo>
                    <a:lnTo>
                      <a:pt x="3175000" y="3712210"/>
                    </a:lnTo>
                    <a:lnTo>
                      <a:pt x="3175000" y="1925320"/>
                    </a:lnTo>
                    <a:lnTo>
                      <a:pt x="0" y="1925320"/>
                    </a:lnTo>
                    <a:close/>
                    <a:moveTo>
                      <a:pt x="0" y="0"/>
                    </a:moveTo>
                    <a:lnTo>
                      <a:pt x="3175000" y="0"/>
                    </a:lnTo>
                    <a:lnTo>
                      <a:pt x="3175000" y="1925320"/>
                    </a:lnTo>
                    <a:lnTo>
                      <a:pt x="0" y="1925320"/>
                    </a:lnTo>
                    <a:lnTo>
                      <a:pt x="0" y="0"/>
                    </a:lnTo>
                    <a:close/>
                    <a:moveTo>
                      <a:pt x="0" y="5637530"/>
                    </a:moveTo>
                    <a:lnTo>
                      <a:pt x="3175000" y="3712210"/>
                    </a:lnTo>
                    <a:lnTo>
                      <a:pt x="0" y="3712210"/>
                    </a:lnTo>
                    <a:lnTo>
                      <a:pt x="0" y="5637530"/>
                    </a:lnTo>
                    <a:close/>
                  </a:path>
                </a:pathLst>
              </a:custGeom>
              <a:solidFill>
                <a:srgbClr val="03989E"/>
              </a:solidFill>
            </p:spPr>
          </p:sp>
          <p:sp>
            <p:nvSpPr>
              <p:cNvPr id="36" name="Freeform 36"/>
              <p:cNvSpPr/>
              <p:nvPr/>
            </p:nvSpPr>
            <p:spPr>
              <a:xfrm>
                <a:off x="0" y="0"/>
                <a:ext cx="6350000" cy="3850640"/>
              </a:xfrm>
              <a:custGeom>
                <a:avLst/>
                <a:gdLst/>
                <a:ahLst/>
                <a:cxnLst/>
                <a:rect l="l" t="t" r="r" b="b"/>
                <a:pathLst>
                  <a:path w="6350000" h="3850640">
                    <a:moveTo>
                      <a:pt x="3175000" y="3850640"/>
                    </a:moveTo>
                    <a:lnTo>
                      <a:pt x="0" y="1925320"/>
                    </a:lnTo>
                    <a:lnTo>
                      <a:pt x="3175000" y="0"/>
                    </a:lnTo>
                    <a:lnTo>
                      <a:pt x="6350000" y="1925320"/>
                    </a:lnTo>
                    <a:lnTo>
                      <a:pt x="3175000" y="3850640"/>
                    </a:lnTo>
                    <a:close/>
                  </a:path>
                </a:pathLst>
              </a:custGeom>
              <a:solidFill>
                <a:srgbClr val="C4EBE8"/>
              </a:solidFill>
            </p:spPr>
          </p:sp>
        </p:grpSp>
        <p:sp>
          <p:nvSpPr>
            <p:cNvPr id="37" name="TextBox 37"/>
            <p:cNvSpPr txBox="1"/>
            <p:nvPr/>
          </p:nvSpPr>
          <p:spPr>
            <a:xfrm>
              <a:off x="112821" y="2330944"/>
              <a:ext cx="2604081" cy="1470488"/>
            </a:xfrm>
            <a:prstGeom prst="rect">
              <a:avLst/>
            </a:prstGeom>
          </p:spPr>
          <p:txBody>
            <a:bodyPr lIns="0" tIns="0" rIns="0" bIns="0" rtlCol="0" anchor="t">
              <a:spAutoFit/>
            </a:bodyPr>
            <a:lstStyle/>
            <a:p>
              <a:pPr algn="ctr">
                <a:lnSpc>
                  <a:spcPts val="8633"/>
                </a:lnSpc>
                <a:spcBef>
                  <a:spcPct val="0"/>
                </a:spcBef>
              </a:pPr>
              <a:r>
                <a:rPr lang="en-US" sz="6640" dirty="0">
                  <a:solidFill>
                    <a:srgbClr val="FFFFFF"/>
                  </a:solidFill>
                  <a:latin typeface="Mont Bold"/>
                </a:rPr>
                <a:t>10</a:t>
              </a:r>
            </a:p>
          </p:txBody>
        </p:sp>
        <p:grpSp>
          <p:nvGrpSpPr>
            <p:cNvPr id="38" name="Group 38"/>
            <p:cNvGrpSpPr/>
            <p:nvPr/>
          </p:nvGrpSpPr>
          <p:grpSpPr>
            <a:xfrm rot="-2021404">
              <a:off x="1952499" y="1859359"/>
              <a:ext cx="2873590" cy="2452719"/>
              <a:chOff x="0" y="0"/>
              <a:chExt cx="307704" cy="262637"/>
            </a:xfrm>
          </p:grpSpPr>
          <p:sp>
            <p:nvSpPr>
              <p:cNvPr id="39" name="Freeform 39"/>
              <p:cNvSpPr/>
              <p:nvPr/>
            </p:nvSpPr>
            <p:spPr>
              <a:xfrm>
                <a:off x="0" y="0"/>
                <a:ext cx="307704" cy="262637"/>
              </a:xfrm>
              <a:custGeom>
                <a:avLst/>
                <a:gdLst/>
                <a:ahLst/>
                <a:cxnLst/>
                <a:rect l="l" t="t" r="r" b="b"/>
                <a:pathLst>
                  <a:path w="307704" h="262637">
                    <a:moveTo>
                      <a:pt x="0" y="0"/>
                    </a:moveTo>
                    <a:lnTo>
                      <a:pt x="307704" y="0"/>
                    </a:lnTo>
                    <a:lnTo>
                      <a:pt x="307704" y="262637"/>
                    </a:lnTo>
                    <a:lnTo>
                      <a:pt x="0" y="262637"/>
                    </a:lnTo>
                    <a:close/>
                  </a:path>
                </a:pathLst>
              </a:custGeom>
              <a:solidFill>
                <a:srgbClr val="000000">
                  <a:alpha val="0"/>
                </a:srgbClr>
              </a:solidFill>
            </p:spPr>
          </p:sp>
          <p:sp>
            <p:nvSpPr>
              <p:cNvPr id="40" name="TextBox 40"/>
              <p:cNvSpPr txBox="1"/>
              <p:nvPr/>
            </p:nvSpPr>
            <p:spPr>
              <a:xfrm>
                <a:off x="0" y="-38100"/>
                <a:ext cx="812800" cy="850900"/>
              </a:xfrm>
              <a:prstGeom prst="rect">
                <a:avLst/>
              </a:prstGeom>
            </p:spPr>
            <p:txBody>
              <a:bodyPr lIns="127198" tIns="127198" rIns="127198" bIns="127198" rtlCol="0" anchor="ctr"/>
              <a:lstStyle/>
              <a:p>
                <a:pPr algn="ctr">
                  <a:lnSpc>
                    <a:spcPts val="3080"/>
                  </a:lnSpc>
                </a:pPr>
                <a:endParaRPr lang="en-US" sz="2200" dirty="0">
                  <a:solidFill>
                    <a:srgbClr val="FFFFFF"/>
                  </a:solidFill>
                  <a:latin typeface="Canva Sans 2 Bold"/>
                </a:endParaRPr>
              </a:p>
            </p:txBody>
          </p:sp>
        </p:grpSp>
        <p:pic>
          <p:nvPicPr>
            <p:cNvPr id="41" name="Picture 4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67156" y="789455"/>
              <a:ext cx="1788136" cy="1113115"/>
            </a:xfrm>
            <a:prstGeom prst="rect">
              <a:avLst/>
            </a:prstGeom>
          </p:spPr>
        </p:pic>
      </p:grpSp>
      <p:pic>
        <p:nvPicPr>
          <p:cNvPr id="10" name="Picture 9">
            <a:extLst>
              <a:ext uri="{FF2B5EF4-FFF2-40B4-BE49-F238E27FC236}">
                <a16:creationId xmlns:a16="http://schemas.microsoft.com/office/drawing/2014/main" id="{14B81BDE-D43E-4D71-84D7-4F8EF801E2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74984" y="7113994"/>
            <a:ext cx="1968916" cy="2358283"/>
          </a:xfrm>
          <a:prstGeom prst="rect">
            <a:avLst/>
          </a:prstGeom>
        </p:spPr>
      </p:pic>
      <p:pic>
        <p:nvPicPr>
          <p:cNvPr id="42" name="Picture 41">
            <a:extLst>
              <a:ext uri="{FF2B5EF4-FFF2-40B4-BE49-F238E27FC236}">
                <a16:creationId xmlns:a16="http://schemas.microsoft.com/office/drawing/2014/main" id="{439FC48D-CA72-4A22-AAA1-7B7E26DD453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253451" y="7044250"/>
            <a:ext cx="1946225" cy="251308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EA5FFD02-E8C9-461B-8688-36F7C195BDF5}"/>
              </a:ext>
            </a:extLst>
          </p:cNvPr>
          <p:cNvPicPr>
            <a:picLocks noChangeAspect="1"/>
          </p:cNvPicPr>
          <p:nvPr/>
        </p:nvPicPr>
        <p:blipFill>
          <a:blip r:embed="rId2"/>
          <a:srcRect l="24548" r="28659"/>
          <a:stretch>
            <a:fillRect/>
          </a:stretch>
        </p:blipFill>
        <p:spPr>
          <a:xfrm>
            <a:off x="3957851" y="1945639"/>
            <a:ext cx="3612358" cy="4826666"/>
          </a:xfrm>
          <a:prstGeom prst="rect">
            <a:avLst/>
          </a:prstGeom>
        </p:spPr>
      </p:pic>
      <p:sp>
        <p:nvSpPr>
          <p:cNvPr id="4" name="TextBox 3">
            <a:extLst>
              <a:ext uri="{FF2B5EF4-FFF2-40B4-BE49-F238E27FC236}">
                <a16:creationId xmlns:a16="http://schemas.microsoft.com/office/drawing/2014/main" id="{3DA3B807-8FAF-430F-BC01-0CE58728FB81}"/>
              </a:ext>
            </a:extLst>
          </p:cNvPr>
          <p:cNvSpPr txBox="1"/>
          <p:nvPr/>
        </p:nvSpPr>
        <p:spPr>
          <a:xfrm>
            <a:off x="3528048" y="495300"/>
            <a:ext cx="11559552" cy="1314014"/>
          </a:xfrm>
          <a:prstGeom prst="rect">
            <a:avLst/>
          </a:prstGeom>
          <a:noFill/>
        </p:spPr>
        <p:txBody>
          <a:bodyPr wrap="square">
            <a:spAutoFit/>
          </a:bodyPr>
          <a:lstStyle/>
          <a:p>
            <a:pPr marL="0" lvl="0" indent="0" algn="ctr">
              <a:lnSpc>
                <a:spcPts val="10230"/>
              </a:lnSpc>
            </a:pPr>
            <a:r>
              <a:rPr lang="en-US" sz="7200" dirty="0">
                <a:solidFill>
                  <a:srgbClr val="456874"/>
                </a:solidFill>
                <a:latin typeface="Source Sans Pro"/>
              </a:rPr>
              <a:t>COLLABORATION WITH UKM</a:t>
            </a:r>
          </a:p>
        </p:txBody>
      </p:sp>
      <p:pic>
        <p:nvPicPr>
          <p:cNvPr id="5" name="Picture 12">
            <a:extLst>
              <a:ext uri="{FF2B5EF4-FFF2-40B4-BE49-F238E27FC236}">
                <a16:creationId xmlns:a16="http://schemas.microsoft.com/office/drawing/2014/main" id="{74DF7BB7-0700-4049-9FE5-B773EC49A4BA}"/>
              </a:ext>
            </a:extLst>
          </p:cNvPr>
          <p:cNvPicPr>
            <a:picLocks noChangeAspect="1"/>
          </p:cNvPicPr>
          <p:nvPr/>
        </p:nvPicPr>
        <p:blipFill>
          <a:blip r:embed="rId3"/>
          <a:srcRect l="25875" r="25573" b="4528"/>
          <a:stretch>
            <a:fillRect/>
          </a:stretch>
        </p:blipFill>
        <p:spPr>
          <a:xfrm>
            <a:off x="1447800" y="3990794"/>
            <a:ext cx="1817547" cy="2680520"/>
          </a:xfrm>
          <a:prstGeom prst="rect">
            <a:avLst/>
          </a:prstGeom>
        </p:spPr>
      </p:pic>
      <p:sp>
        <p:nvSpPr>
          <p:cNvPr id="7" name="TextBox 6">
            <a:extLst>
              <a:ext uri="{FF2B5EF4-FFF2-40B4-BE49-F238E27FC236}">
                <a16:creationId xmlns:a16="http://schemas.microsoft.com/office/drawing/2014/main" id="{A7F1657A-03E2-470B-B3FB-C222F8D7CA67}"/>
              </a:ext>
            </a:extLst>
          </p:cNvPr>
          <p:cNvSpPr txBox="1"/>
          <p:nvPr/>
        </p:nvSpPr>
        <p:spPr>
          <a:xfrm>
            <a:off x="2821927" y="7757442"/>
            <a:ext cx="4853952" cy="1754326"/>
          </a:xfrm>
          <a:prstGeom prst="rect">
            <a:avLst/>
          </a:prstGeom>
          <a:noFill/>
        </p:spPr>
        <p:txBody>
          <a:bodyPr wrap="square">
            <a:spAutoFit/>
          </a:bodyPr>
          <a:lstStyle/>
          <a:p>
            <a:r>
              <a:rPr lang="en-US" sz="3600" dirty="0">
                <a:solidFill>
                  <a:srgbClr val="456874"/>
                </a:solidFill>
                <a:latin typeface="Canva Sans 2"/>
              </a:rPr>
              <a:t>UNIVERSITI KEBANGSAAN MALAYSIA (UKM)</a:t>
            </a:r>
            <a:endParaRPr lang="en-MY" sz="3600" dirty="0"/>
          </a:p>
        </p:txBody>
      </p:sp>
      <p:sp>
        <p:nvSpPr>
          <p:cNvPr id="15" name="TextBox 14">
            <a:extLst>
              <a:ext uri="{FF2B5EF4-FFF2-40B4-BE49-F238E27FC236}">
                <a16:creationId xmlns:a16="http://schemas.microsoft.com/office/drawing/2014/main" id="{B7603D24-D4FF-4C2A-8634-4C63028BC9ED}"/>
              </a:ext>
            </a:extLst>
          </p:cNvPr>
          <p:cNvSpPr txBox="1"/>
          <p:nvPr/>
        </p:nvSpPr>
        <p:spPr>
          <a:xfrm>
            <a:off x="2828045" y="6944160"/>
            <a:ext cx="5764720" cy="830997"/>
          </a:xfrm>
          <a:prstGeom prst="rect">
            <a:avLst/>
          </a:prstGeom>
          <a:noFill/>
        </p:spPr>
        <p:txBody>
          <a:bodyPr wrap="none" rtlCol="0">
            <a:spAutoFit/>
          </a:bodyPr>
          <a:lstStyle/>
          <a:p>
            <a:r>
              <a:rPr lang="en-MY" sz="2400" dirty="0"/>
              <a:t>Prof. Madya Dr Ku </a:t>
            </a:r>
            <a:r>
              <a:rPr lang="en-MY" sz="2400" dirty="0" err="1"/>
              <a:t>Suhaila</a:t>
            </a:r>
            <a:r>
              <a:rPr lang="en-MY" sz="2400" dirty="0"/>
              <a:t> Ku Johari</a:t>
            </a:r>
          </a:p>
          <a:p>
            <a:r>
              <a:rPr lang="en-MY" sz="2400" dirty="0"/>
              <a:t>Coordinator Creative Writing (Bibliotherapy) </a:t>
            </a:r>
          </a:p>
        </p:txBody>
      </p:sp>
      <p:pic>
        <p:nvPicPr>
          <p:cNvPr id="18" name="Picture 17">
            <a:extLst>
              <a:ext uri="{FF2B5EF4-FFF2-40B4-BE49-F238E27FC236}">
                <a16:creationId xmlns:a16="http://schemas.microsoft.com/office/drawing/2014/main" id="{A9A46D4C-C9A1-4FC2-A078-C73675CDF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0" y="6772305"/>
            <a:ext cx="4229100" cy="2819400"/>
          </a:xfrm>
          <a:prstGeom prst="rect">
            <a:avLst/>
          </a:prstGeom>
        </p:spPr>
      </p:pic>
      <p:pic>
        <p:nvPicPr>
          <p:cNvPr id="22" name="Picture 21">
            <a:extLst>
              <a:ext uri="{FF2B5EF4-FFF2-40B4-BE49-F238E27FC236}">
                <a16:creationId xmlns:a16="http://schemas.microsoft.com/office/drawing/2014/main" id="{C5B21F15-5612-434D-9E9A-4CB5D1920D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7599" y="3857015"/>
            <a:ext cx="4220001" cy="2801294"/>
          </a:xfrm>
          <a:prstGeom prst="rect">
            <a:avLst/>
          </a:prstGeom>
        </p:spPr>
      </p:pic>
      <p:pic>
        <p:nvPicPr>
          <p:cNvPr id="24" name="Picture 23">
            <a:extLst>
              <a:ext uri="{FF2B5EF4-FFF2-40B4-BE49-F238E27FC236}">
                <a16:creationId xmlns:a16="http://schemas.microsoft.com/office/drawing/2014/main" id="{D0097738-6565-4BDE-BD20-567EF4BE79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5643" y="3858721"/>
            <a:ext cx="4199382" cy="2799588"/>
          </a:xfrm>
          <a:prstGeom prst="rect">
            <a:avLst/>
          </a:prstGeom>
        </p:spPr>
      </p:pic>
      <p:pic>
        <p:nvPicPr>
          <p:cNvPr id="26" name="Picture 25">
            <a:extLst>
              <a:ext uri="{FF2B5EF4-FFF2-40B4-BE49-F238E27FC236}">
                <a16:creationId xmlns:a16="http://schemas.microsoft.com/office/drawing/2014/main" id="{A2F737CF-F432-4929-9D4B-B2675024B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8218" y="6775148"/>
            <a:ext cx="4199382" cy="2866367"/>
          </a:xfrm>
          <a:prstGeom prst="rect">
            <a:avLst/>
          </a:prstGeom>
        </p:spPr>
      </p:pic>
      <p:sp>
        <p:nvSpPr>
          <p:cNvPr id="27" name="TextBox 26">
            <a:extLst>
              <a:ext uri="{FF2B5EF4-FFF2-40B4-BE49-F238E27FC236}">
                <a16:creationId xmlns:a16="http://schemas.microsoft.com/office/drawing/2014/main" id="{A3CEFB07-CFF1-42F0-A793-BBF54F5137CC}"/>
              </a:ext>
            </a:extLst>
          </p:cNvPr>
          <p:cNvSpPr txBox="1"/>
          <p:nvPr/>
        </p:nvSpPr>
        <p:spPr>
          <a:xfrm>
            <a:off x="8763000" y="2505773"/>
            <a:ext cx="8267135" cy="984885"/>
          </a:xfrm>
          <a:prstGeom prst="rect">
            <a:avLst/>
          </a:prstGeom>
          <a:noFill/>
        </p:spPr>
        <p:txBody>
          <a:bodyPr wrap="none" rtlCol="0">
            <a:spAutoFit/>
          </a:bodyPr>
          <a:lstStyle/>
          <a:p>
            <a:r>
              <a:rPr lang="en-MY" sz="4000" dirty="0"/>
              <a:t>For advice on Bibliotherapy techniques</a:t>
            </a:r>
          </a:p>
          <a:p>
            <a:endParaRPr lang="en-MY" dirty="0"/>
          </a:p>
        </p:txBody>
      </p:sp>
    </p:spTree>
    <p:extLst>
      <p:ext uri="{BB962C8B-B14F-4D97-AF65-F5344CB8AC3E}">
        <p14:creationId xmlns:p14="http://schemas.microsoft.com/office/powerpoint/2010/main" val="557881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0731E-505F-4BC3-A4F8-82B0ECC2714C}"/>
              </a:ext>
            </a:extLst>
          </p:cNvPr>
          <p:cNvSpPr txBox="1"/>
          <p:nvPr/>
        </p:nvSpPr>
        <p:spPr>
          <a:xfrm>
            <a:off x="1629134" y="2520648"/>
            <a:ext cx="15681960" cy="6624121"/>
          </a:xfrm>
          <a:prstGeom prst="rect">
            <a:avLst/>
          </a:prstGeom>
          <a:noFill/>
        </p:spPr>
        <p:txBody>
          <a:bodyPr wrap="square">
            <a:spAutoFit/>
          </a:bodyPr>
          <a:lstStyle/>
          <a:p>
            <a:pPr>
              <a:lnSpc>
                <a:spcPct val="106000"/>
              </a:lnSpc>
              <a:spcAft>
                <a:spcPts val="800"/>
              </a:spcAft>
            </a:pPr>
            <a:r>
              <a:rPr lang="en-GB" sz="3200" dirty="0">
                <a:effectLst/>
                <a:latin typeface="Calibri" panose="020F0502020204030204" pitchFamily="34" charset="0"/>
                <a:ea typeface="Calibri" panose="020F0502020204030204" pitchFamily="34" charset="0"/>
                <a:cs typeface="Calibri" panose="020F0502020204030204" pitchFamily="34" charset="0"/>
              </a:rPr>
              <a:t>Market survey carried out around </a:t>
            </a:r>
            <a:r>
              <a:rPr lang="en-GB" sz="3200" dirty="0" err="1">
                <a:effectLst/>
                <a:latin typeface="Calibri" panose="020F0502020204030204" pitchFamily="34" charset="0"/>
                <a:ea typeface="Calibri" panose="020F0502020204030204" pitchFamily="34" charset="0"/>
                <a:cs typeface="Calibri" panose="020F0502020204030204" pitchFamily="34" charset="0"/>
              </a:rPr>
              <a:t>Klang</a:t>
            </a:r>
            <a:r>
              <a:rPr lang="en-GB" sz="3200" dirty="0">
                <a:effectLst/>
                <a:latin typeface="Calibri" panose="020F0502020204030204" pitchFamily="34" charset="0"/>
                <a:ea typeface="Calibri" panose="020F0502020204030204" pitchFamily="34" charset="0"/>
                <a:cs typeface="Calibri" panose="020F0502020204030204" pitchFamily="34" charset="0"/>
              </a:rPr>
              <a:t> Valley shows that there is demand for Healing Books:</a:t>
            </a:r>
            <a:endParaRPr lang="en-MY"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en-GB" sz="3200" dirty="0">
                <a:effectLst/>
                <a:latin typeface="Calibri" panose="020F0502020204030204" pitchFamily="34" charset="0"/>
                <a:ea typeface="Times New Roman" panose="02020603050405020304" pitchFamily="18" charset="0"/>
                <a:cs typeface="Calibri" panose="020F0502020204030204" pitchFamily="34" charset="0"/>
              </a:rPr>
              <a:t>74.5% respondents willing to pay RM35.00 for a bibliotherapy physical book</a:t>
            </a:r>
            <a:endParaRPr lang="en-MY"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mj-lt"/>
              <a:buAutoNum type="arabicPeriod"/>
            </a:pPr>
            <a:r>
              <a:rPr lang="en-GB" sz="3200" dirty="0">
                <a:effectLst/>
                <a:latin typeface="Calibri" panose="020F0502020204030204" pitchFamily="34" charset="0"/>
                <a:ea typeface="Times New Roman" panose="02020603050405020304" pitchFamily="18" charset="0"/>
                <a:cs typeface="Calibri" panose="020F0502020204030204" pitchFamily="34" charset="0"/>
              </a:rPr>
              <a:t>32% respondents willing to pay RM20.00 for audio Bibliotherapy book</a:t>
            </a:r>
            <a:endParaRPr lang="en-MY"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mj-lt"/>
              <a:buAutoNum type="arabicPeriod"/>
            </a:pPr>
            <a:r>
              <a:rPr lang="en-GB" sz="3200" dirty="0">
                <a:effectLst/>
                <a:latin typeface="Calibri" panose="020F0502020204030204" pitchFamily="34" charset="0"/>
                <a:ea typeface="Times New Roman" panose="02020603050405020304" pitchFamily="18" charset="0"/>
                <a:cs typeface="Calibri" panose="020F0502020204030204" pitchFamily="34" charset="0"/>
              </a:rPr>
              <a:t>53% respondents willing to pay RM35.00 for bibliotherapy e-book</a:t>
            </a:r>
            <a:endParaRPr lang="en-MY"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6000"/>
              </a:lnSpc>
              <a:spcAft>
                <a:spcPts val="800"/>
              </a:spcAft>
            </a:pPr>
            <a:r>
              <a:rPr lang="en-GB" sz="3200" dirty="0">
                <a:effectLst/>
                <a:latin typeface="Calibri" panose="020F0502020204030204" pitchFamily="34" charset="0"/>
                <a:ea typeface="Calibri" panose="020F0502020204030204" pitchFamily="34" charset="0"/>
                <a:cs typeface="Calibri" panose="020F0502020204030204" pitchFamily="34" charset="0"/>
              </a:rPr>
              <a:t> </a:t>
            </a:r>
            <a:endParaRPr lang="en-MY"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3200" dirty="0">
                <a:effectLst/>
                <a:latin typeface="Calibri" panose="020F0502020204030204" pitchFamily="34" charset="0"/>
                <a:ea typeface="Calibri" panose="020F0502020204030204" pitchFamily="34" charset="0"/>
                <a:cs typeface="Calibri" panose="020F0502020204030204" pitchFamily="34" charset="0"/>
              </a:rPr>
              <a:t> </a:t>
            </a:r>
            <a:endParaRPr lang="en-MY"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3200" dirty="0">
                <a:effectLst/>
                <a:latin typeface="Calibri" panose="020F0502020204030204" pitchFamily="34" charset="0"/>
                <a:ea typeface="Calibri" panose="020F0502020204030204" pitchFamily="34" charset="0"/>
                <a:cs typeface="Calibri" panose="020F0502020204030204" pitchFamily="34" charset="0"/>
              </a:rPr>
              <a:t>Along with the survey done, we had a market test for the book and surprisingly we managed to sell 400 copies for Bibliotherapy book 1 and Bibliotherapy book 2 with the price off RM150.00 for printed book, audio book and e-book. Gross profit reached to RM20,000.</a:t>
            </a:r>
            <a:endParaRPr lang="en-MY"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3200" dirty="0">
                <a:effectLst/>
                <a:latin typeface="Calibri" panose="020F0502020204030204" pitchFamily="34" charset="0"/>
                <a:ea typeface="Calibri" panose="020F0502020204030204" pitchFamily="34" charset="0"/>
                <a:cs typeface="Calibri" panose="020F0502020204030204" pitchFamily="34" charset="0"/>
              </a:rPr>
              <a:t> </a:t>
            </a:r>
            <a:endParaRPr lang="en-MY"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C49636A-D884-4DBF-90FF-EB6EA65D5BA8}"/>
              </a:ext>
            </a:extLst>
          </p:cNvPr>
          <p:cNvSpPr/>
          <p:nvPr/>
        </p:nvSpPr>
        <p:spPr>
          <a:xfrm>
            <a:off x="2971800" y="647700"/>
            <a:ext cx="122682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6000" dirty="0">
                <a:solidFill>
                  <a:schemeClr val="tx1"/>
                </a:solidFill>
              </a:rPr>
              <a:t>MARKET SURVEY POTENTIAL</a:t>
            </a:r>
          </a:p>
        </p:txBody>
      </p:sp>
      <p:pic>
        <p:nvPicPr>
          <p:cNvPr id="5" name="Picture 4">
            <a:extLst>
              <a:ext uri="{FF2B5EF4-FFF2-40B4-BE49-F238E27FC236}">
                <a16:creationId xmlns:a16="http://schemas.microsoft.com/office/drawing/2014/main" id="{E1DB07B4-FA52-48D4-A30F-C5911221E479}"/>
              </a:ext>
            </a:extLst>
          </p:cNvPr>
          <p:cNvPicPr>
            <a:picLocks noChangeAspect="1"/>
          </p:cNvPicPr>
          <p:nvPr/>
        </p:nvPicPr>
        <p:blipFill>
          <a:blip r:embed="rId2"/>
          <a:srcRect/>
          <a:stretch>
            <a:fillRect/>
          </a:stretch>
        </p:blipFill>
        <p:spPr>
          <a:xfrm>
            <a:off x="-38100" y="7766351"/>
            <a:ext cx="18288000" cy="2787303"/>
          </a:xfrm>
          <a:prstGeom prst="rect">
            <a:avLst/>
          </a:prstGeom>
        </p:spPr>
      </p:pic>
      <p:pic>
        <p:nvPicPr>
          <p:cNvPr id="6" name="Picture 5">
            <a:extLst>
              <a:ext uri="{FF2B5EF4-FFF2-40B4-BE49-F238E27FC236}">
                <a16:creationId xmlns:a16="http://schemas.microsoft.com/office/drawing/2014/main" id="{432C2071-B0DA-41DC-BCCA-025216732CA1}"/>
              </a:ext>
            </a:extLst>
          </p:cNvPr>
          <p:cNvPicPr>
            <a:picLocks noChangeAspect="1"/>
          </p:cNvPicPr>
          <p:nvPr/>
        </p:nvPicPr>
        <p:blipFill rotWithShape="1">
          <a:blip r:embed="rId3"/>
          <a:srcRect r="25934" b="54223"/>
          <a:stretch/>
        </p:blipFill>
        <p:spPr>
          <a:xfrm rot="9665131">
            <a:off x="22269" y="-22413"/>
            <a:ext cx="3321069" cy="2755160"/>
          </a:xfrm>
          <a:prstGeom prst="rect">
            <a:avLst/>
          </a:prstGeom>
        </p:spPr>
      </p:pic>
      <p:pic>
        <p:nvPicPr>
          <p:cNvPr id="7" name="Picture 6">
            <a:extLst>
              <a:ext uri="{FF2B5EF4-FFF2-40B4-BE49-F238E27FC236}">
                <a16:creationId xmlns:a16="http://schemas.microsoft.com/office/drawing/2014/main" id="{A405C5DE-BFFE-4705-A9BD-22B105F4CC55}"/>
              </a:ext>
            </a:extLst>
          </p:cNvPr>
          <p:cNvPicPr>
            <a:picLocks noChangeAspect="1"/>
          </p:cNvPicPr>
          <p:nvPr/>
        </p:nvPicPr>
        <p:blipFill rotWithShape="1">
          <a:blip r:embed="rId4"/>
          <a:srcRect r="29384" b="35930"/>
          <a:stretch/>
        </p:blipFill>
        <p:spPr>
          <a:xfrm rot="-520652">
            <a:off x="15580693" y="6794208"/>
            <a:ext cx="2837754" cy="4731587"/>
          </a:xfrm>
          <a:prstGeom prst="rect">
            <a:avLst/>
          </a:prstGeom>
        </p:spPr>
      </p:pic>
    </p:spTree>
    <p:extLst>
      <p:ext uri="{BB962C8B-B14F-4D97-AF65-F5344CB8AC3E}">
        <p14:creationId xmlns:p14="http://schemas.microsoft.com/office/powerpoint/2010/main" val="1004658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DDAF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382" r="20490" b="26012"/>
          <a:stretch>
            <a:fillRect/>
          </a:stretch>
        </p:blipFill>
        <p:spPr>
          <a:xfrm>
            <a:off x="6546558" y="-86656"/>
            <a:ext cx="4789470" cy="3743478"/>
          </a:xfrm>
          <a:prstGeom prst="rect">
            <a:avLst/>
          </a:prstGeom>
        </p:spPr>
      </p:pic>
      <p:pic>
        <p:nvPicPr>
          <p:cNvPr id="3" name="Picture 3"/>
          <p:cNvPicPr>
            <a:picLocks noChangeAspect="1"/>
          </p:cNvPicPr>
          <p:nvPr/>
        </p:nvPicPr>
        <p:blipFill>
          <a:blip r:embed="rId3"/>
          <a:srcRect t="7160" b="7160"/>
          <a:stretch>
            <a:fillRect/>
          </a:stretch>
        </p:blipFill>
        <p:spPr>
          <a:xfrm>
            <a:off x="6519540" y="2704820"/>
            <a:ext cx="4763032" cy="877408"/>
          </a:xfrm>
          <a:prstGeom prst="rect">
            <a:avLst/>
          </a:prstGeom>
        </p:spPr>
      </p:pic>
      <p:pic>
        <p:nvPicPr>
          <p:cNvPr id="6" name="Picture 6"/>
          <p:cNvPicPr>
            <a:picLocks noChangeAspect="1"/>
          </p:cNvPicPr>
          <p:nvPr/>
        </p:nvPicPr>
        <p:blipFill>
          <a:blip r:embed="rId4"/>
          <a:srcRect/>
          <a:stretch>
            <a:fillRect/>
          </a:stretch>
        </p:blipFill>
        <p:spPr>
          <a:xfrm rot="175208">
            <a:off x="13791361" y="303510"/>
            <a:ext cx="1878939" cy="845062"/>
          </a:xfrm>
          <a:prstGeom prst="rect">
            <a:avLst/>
          </a:prstGeom>
        </p:spPr>
      </p:pic>
      <p:pic>
        <p:nvPicPr>
          <p:cNvPr id="7" name="Picture 7"/>
          <p:cNvPicPr>
            <a:picLocks noChangeAspect="1"/>
          </p:cNvPicPr>
          <p:nvPr/>
        </p:nvPicPr>
        <p:blipFill>
          <a:blip r:embed="rId4"/>
          <a:srcRect/>
          <a:stretch>
            <a:fillRect/>
          </a:stretch>
        </p:blipFill>
        <p:spPr>
          <a:xfrm rot="2700000">
            <a:off x="7007423" y="7772404"/>
            <a:ext cx="2041520" cy="918183"/>
          </a:xfrm>
          <a:prstGeom prst="rect">
            <a:avLst/>
          </a:prstGeom>
        </p:spPr>
      </p:pic>
      <p:pic>
        <p:nvPicPr>
          <p:cNvPr id="8" name="Picture 8"/>
          <p:cNvPicPr>
            <a:picLocks noChangeAspect="1"/>
          </p:cNvPicPr>
          <p:nvPr/>
        </p:nvPicPr>
        <p:blipFill>
          <a:blip r:embed="rId5"/>
          <a:srcRect/>
          <a:stretch>
            <a:fillRect/>
          </a:stretch>
        </p:blipFill>
        <p:spPr>
          <a:xfrm rot="2054667">
            <a:off x="-2823842" y="8351528"/>
            <a:ext cx="5334291" cy="7160122"/>
          </a:xfrm>
          <a:prstGeom prst="rect">
            <a:avLst/>
          </a:prstGeom>
        </p:spPr>
      </p:pic>
      <p:pic>
        <p:nvPicPr>
          <p:cNvPr id="9" name="Picture 9"/>
          <p:cNvPicPr>
            <a:picLocks noChangeAspect="1"/>
          </p:cNvPicPr>
          <p:nvPr/>
        </p:nvPicPr>
        <p:blipFill>
          <a:blip r:embed="rId6"/>
          <a:srcRect l="9817" r="13595" b="35941"/>
          <a:stretch>
            <a:fillRect/>
          </a:stretch>
        </p:blipFill>
        <p:spPr>
          <a:xfrm>
            <a:off x="6611672" y="6755967"/>
            <a:ext cx="5674894" cy="3164354"/>
          </a:xfrm>
          <a:prstGeom prst="rect">
            <a:avLst/>
          </a:prstGeom>
        </p:spPr>
      </p:pic>
      <p:pic>
        <p:nvPicPr>
          <p:cNvPr id="10" name="Picture 10"/>
          <p:cNvPicPr>
            <a:picLocks noChangeAspect="1"/>
          </p:cNvPicPr>
          <p:nvPr/>
        </p:nvPicPr>
        <p:blipFill>
          <a:blip r:embed="rId7"/>
          <a:srcRect t="24239" b="27864"/>
          <a:stretch>
            <a:fillRect/>
          </a:stretch>
        </p:blipFill>
        <p:spPr>
          <a:xfrm>
            <a:off x="5283269" y="3801126"/>
            <a:ext cx="8326787" cy="2658831"/>
          </a:xfrm>
          <a:prstGeom prst="rect">
            <a:avLst/>
          </a:prstGeom>
        </p:spPr>
      </p:pic>
      <p:pic>
        <p:nvPicPr>
          <p:cNvPr id="11" name="Picture 11"/>
          <p:cNvPicPr>
            <a:picLocks noChangeAspect="1"/>
          </p:cNvPicPr>
          <p:nvPr/>
        </p:nvPicPr>
        <p:blipFill>
          <a:blip r:embed="rId8"/>
          <a:srcRect/>
          <a:stretch>
            <a:fillRect/>
          </a:stretch>
        </p:blipFill>
        <p:spPr>
          <a:xfrm>
            <a:off x="771143" y="4284109"/>
            <a:ext cx="5505947" cy="3670631"/>
          </a:xfrm>
          <a:prstGeom prst="rect">
            <a:avLst/>
          </a:prstGeom>
        </p:spPr>
      </p:pic>
      <p:pic>
        <p:nvPicPr>
          <p:cNvPr id="12" name="Picture 12"/>
          <p:cNvPicPr>
            <a:picLocks noChangeAspect="1"/>
          </p:cNvPicPr>
          <p:nvPr/>
        </p:nvPicPr>
        <p:blipFill>
          <a:blip r:embed="rId9"/>
          <a:srcRect/>
          <a:stretch>
            <a:fillRect/>
          </a:stretch>
        </p:blipFill>
        <p:spPr>
          <a:xfrm>
            <a:off x="418254" y="173626"/>
            <a:ext cx="5674894" cy="3783263"/>
          </a:xfrm>
          <a:prstGeom prst="rect">
            <a:avLst/>
          </a:prstGeom>
        </p:spPr>
      </p:pic>
      <p:pic>
        <p:nvPicPr>
          <p:cNvPr id="13" name="Picture 13"/>
          <p:cNvPicPr>
            <a:picLocks noChangeAspect="1"/>
          </p:cNvPicPr>
          <p:nvPr/>
        </p:nvPicPr>
        <p:blipFill>
          <a:blip r:embed="rId3"/>
          <a:srcRect/>
          <a:stretch>
            <a:fillRect/>
          </a:stretch>
        </p:blipFill>
        <p:spPr>
          <a:xfrm>
            <a:off x="1152123" y="2450113"/>
            <a:ext cx="4497275" cy="1589347"/>
          </a:xfrm>
          <a:prstGeom prst="rect">
            <a:avLst/>
          </a:prstGeom>
        </p:spPr>
      </p:pic>
      <p:sp>
        <p:nvSpPr>
          <p:cNvPr id="14" name="TextBox 14"/>
          <p:cNvSpPr txBox="1"/>
          <p:nvPr/>
        </p:nvSpPr>
        <p:spPr>
          <a:xfrm>
            <a:off x="12553424" y="7645049"/>
            <a:ext cx="5714486" cy="2862923"/>
          </a:xfrm>
          <a:prstGeom prst="rect">
            <a:avLst/>
          </a:prstGeom>
        </p:spPr>
        <p:txBody>
          <a:bodyPr lIns="0" tIns="0" rIns="0" bIns="0" rtlCol="0" anchor="t">
            <a:spAutoFit/>
          </a:bodyPr>
          <a:lstStyle/>
          <a:p>
            <a:pPr algn="ctr">
              <a:lnSpc>
                <a:spcPts val="6963"/>
              </a:lnSpc>
            </a:pPr>
            <a:r>
              <a:rPr lang="en-US" sz="6963" dirty="0">
                <a:solidFill>
                  <a:srgbClr val="191757"/>
                </a:solidFill>
                <a:latin typeface="Agrandir Medium Bold"/>
              </a:rPr>
              <a:t>5 GOLDS  AWARDS </a:t>
            </a:r>
          </a:p>
          <a:p>
            <a:pPr algn="ctr">
              <a:lnSpc>
                <a:spcPts val="6963"/>
              </a:lnSpc>
            </a:pPr>
            <a:r>
              <a:rPr lang="en-US" sz="6963" dirty="0">
                <a:solidFill>
                  <a:srgbClr val="191757"/>
                </a:solidFill>
                <a:latin typeface="Agrandir Medium Bold"/>
              </a:rPr>
              <a:t>in  2022</a:t>
            </a:r>
          </a:p>
        </p:txBody>
      </p:sp>
      <p:pic>
        <p:nvPicPr>
          <p:cNvPr id="16" name="Picture 16"/>
          <p:cNvPicPr>
            <a:picLocks noChangeAspect="1"/>
          </p:cNvPicPr>
          <p:nvPr/>
        </p:nvPicPr>
        <p:blipFill>
          <a:blip r:embed="rId3"/>
          <a:srcRect t="11803" b="11803"/>
          <a:stretch>
            <a:fillRect/>
          </a:stretch>
        </p:blipFill>
        <p:spPr>
          <a:xfrm>
            <a:off x="11532015" y="2840970"/>
            <a:ext cx="5887043" cy="966914"/>
          </a:xfrm>
          <a:prstGeom prst="rect">
            <a:avLst/>
          </a:prstGeom>
        </p:spPr>
      </p:pic>
      <p:pic>
        <p:nvPicPr>
          <p:cNvPr id="17" name="Picture 17"/>
          <p:cNvPicPr>
            <a:picLocks noChangeAspect="1"/>
          </p:cNvPicPr>
          <p:nvPr/>
        </p:nvPicPr>
        <p:blipFill>
          <a:blip r:embed="rId3"/>
          <a:srcRect/>
          <a:stretch>
            <a:fillRect/>
          </a:stretch>
        </p:blipFill>
        <p:spPr>
          <a:xfrm>
            <a:off x="1275479" y="6987826"/>
            <a:ext cx="4497275" cy="966914"/>
          </a:xfrm>
          <a:prstGeom prst="rect">
            <a:avLst/>
          </a:prstGeom>
        </p:spPr>
      </p:pic>
      <p:pic>
        <p:nvPicPr>
          <p:cNvPr id="18" name="Picture 18"/>
          <p:cNvPicPr>
            <a:picLocks noChangeAspect="1"/>
          </p:cNvPicPr>
          <p:nvPr/>
        </p:nvPicPr>
        <p:blipFill>
          <a:blip r:embed="rId3"/>
          <a:srcRect t="14397" b="14397"/>
          <a:stretch>
            <a:fillRect/>
          </a:stretch>
        </p:blipFill>
        <p:spPr>
          <a:xfrm>
            <a:off x="5883524" y="8879018"/>
            <a:ext cx="6315984" cy="966914"/>
          </a:xfrm>
          <a:prstGeom prst="rect">
            <a:avLst/>
          </a:prstGeom>
        </p:spPr>
      </p:pic>
      <p:sp>
        <p:nvSpPr>
          <p:cNvPr id="22" name="TextBox 22"/>
          <p:cNvSpPr txBox="1"/>
          <p:nvPr/>
        </p:nvSpPr>
        <p:spPr>
          <a:xfrm>
            <a:off x="6800460" y="2802870"/>
            <a:ext cx="4482112" cy="1118005"/>
          </a:xfrm>
          <a:prstGeom prst="rect">
            <a:avLst/>
          </a:prstGeom>
        </p:spPr>
        <p:txBody>
          <a:bodyPr lIns="0" tIns="0" rIns="0" bIns="0" rtlCol="0" anchor="t">
            <a:spAutoFit/>
          </a:bodyPr>
          <a:lstStyle/>
          <a:p>
            <a:pPr algn="ctr">
              <a:lnSpc>
                <a:spcPts val="1913"/>
              </a:lnSpc>
            </a:pPr>
            <a:r>
              <a:rPr lang="en-US" sz="1663" dirty="0">
                <a:solidFill>
                  <a:srgbClr val="191757"/>
                </a:solidFill>
                <a:latin typeface="Agrandir Medium Bold"/>
              </a:rPr>
              <a:t>GOLD Award MINISTRY OF RURAL AND REGIONAL DEVELOPMENT</a:t>
            </a:r>
          </a:p>
          <a:p>
            <a:pPr algn="ctr">
              <a:lnSpc>
                <a:spcPts val="1913"/>
              </a:lnSpc>
            </a:pPr>
            <a:r>
              <a:rPr lang="en-US" sz="1663" dirty="0">
                <a:solidFill>
                  <a:srgbClr val="191757"/>
                </a:solidFill>
                <a:latin typeface="Agrandir Medium Bold"/>
              </a:rPr>
              <a:t>(KKDW)</a:t>
            </a:r>
          </a:p>
          <a:p>
            <a:pPr algn="ctr">
              <a:lnSpc>
                <a:spcPts val="2833"/>
              </a:lnSpc>
            </a:pPr>
            <a:endParaRPr lang="en-US" sz="1663" dirty="0">
              <a:solidFill>
                <a:srgbClr val="191757"/>
              </a:solidFill>
              <a:latin typeface="Agrandir Medium Bold"/>
            </a:endParaRPr>
          </a:p>
        </p:txBody>
      </p:sp>
      <p:sp>
        <p:nvSpPr>
          <p:cNvPr id="23" name="TextBox 23"/>
          <p:cNvSpPr txBox="1"/>
          <p:nvPr/>
        </p:nvSpPr>
        <p:spPr>
          <a:xfrm>
            <a:off x="12186610" y="3013694"/>
            <a:ext cx="4846543" cy="508463"/>
          </a:xfrm>
          <a:prstGeom prst="rect">
            <a:avLst/>
          </a:prstGeom>
        </p:spPr>
        <p:txBody>
          <a:bodyPr lIns="0" tIns="0" rIns="0" bIns="0" rtlCol="0" anchor="t">
            <a:spAutoFit/>
          </a:bodyPr>
          <a:lstStyle/>
          <a:p>
            <a:pPr algn="ctr">
              <a:lnSpc>
                <a:spcPts val="4149"/>
              </a:lnSpc>
            </a:pPr>
            <a:r>
              <a:rPr lang="en-US" sz="2963" dirty="0">
                <a:solidFill>
                  <a:srgbClr val="191757"/>
                </a:solidFill>
                <a:latin typeface="Canva Sans 2 Bold"/>
              </a:rPr>
              <a:t>Gold award MTE SDG 2022</a:t>
            </a:r>
          </a:p>
        </p:txBody>
      </p:sp>
      <p:sp>
        <p:nvSpPr>
          <p:cNvPr id="24" name="TextBox 24"/>
          <p:cNvSpPr txBox="1"/>
          <p:nvPr/>
        </p:nvSpPr>
        <p:spPr>
          <a:xfrm>
            <a:off x="818932" y="6861945"/>
            <a:ext cx="5574111" cy="1561646"/>
          </a:xfrm>
          <a:prstGeom prst="rect">
            <a:avLst/>
          </a:prstGeom>
        </p:spPr>
        <p:txBody>
          <a:bodyPr lIns="0" tIns="0" rIns="0" bIns="0" rtlCol="0" anchor="t">
            <a:spAutoFit/>
          </a:bodyPr>
          <a:lstStyle/>
          <a:p>
            <a:pPr algn="ctr">
              <a:lnSpc>
                <a:spcPts val="4149"/>
              </a:lnSpc>
            </a:pPr>
            <a:r>
              <a:rPr lang="en-US" sz="2963" dirty="0">
                <a:solidFill>
                  <a:srgbClr val="191757"/>
                </a:solidFill>
                <a:latin typeface="Canva Sans 2 Bold"/>
              </a:rPr>
              <a:t>2 Stars accreditation award  Innovation&amp; Creative Circle ICC Malaysia- way to Beijing</a:t>
            </a:r>
          </a:p>
        </p:txBody>
      </p:sp>
      <p:sp>
        <p:nvSpPr>
          <p:cNvPr id="25" name="TextBox 25"/>
          <p:cNvSpPr txBox="1"/>
          <p:nvPr/>
        </p:nvSpPr>
        <p:spPr>
          <a:xfrm>
            <a:off x="6610586" y="8897946"/>
            <a:ext cx="5176850" cy="1022203"/>
          </a:xfrm>
          <a:prstGeom prst="rect">
            <a:avLst/>
          </a:prstGeom>
        </p:spPr>
        <p:txBody>
          <a:bodyPr lIns="0" tIns="0" rIns="0" bIns="0" rtlCol="0" anchor="t">
            <a:spAutoFit/>
          </a:bodyPr>
          <a:lstStyle/>
          <a:p>
            <a:pPr algn="ctr">
              <a:lnSpc>
                <a:spcPts val="4149"/>
              </a:lnSpc>
            </a:pPr>
            <a:r>
              <a:rPr lang="en-US" sz="2963" dirty="0">
                <a:solidFill>
                  <a:srgbClr val="191757"/>
                </a:solidFill>
                <a:latin typeface="Agrandir Medium"/>
              </a:rPr>
              <a:t>Gold award Mentor </a:t>
            </a:r>
            <a:r>
              <a:rPr lang="en-US" sz="2963" dirty="0" err="1">
                <a:solidFill>
                  <a:srgbClr val="191757"/>
                </a:solidFill>
                <a:latin typeface="Agrandir Medium"/>
              </a:rPr>
              <a:t>Menti</a:t>
            </a:r>
            <a:r>
              <a:rPr lang="en-US" sz="2963" dirty="0">
                <a:solidFill>
                  <a:srgbClr val="191757"/>
                </a:solidFill>
                <a:latin typeface="Agrandir Medium"/>
              </a:rPr>
              <a:t> program </a:t>
            </a:r>
            <a:r>
              <a:rPr lang="en-US" sz="2963" dirty="0">
                <a:solidFill>
                  <a:srgbClr val="FF0000"/>
                </a:solidFill>
                <a:latin typeface="Agrandir Medium"/>
              </a:rPr>
              <a:t>MARA</a:t>
            </a:r>
          </a:p>
        </p:txBody>
      </p:sp>
      <p:sp>
        <p:nvSpPr>
          <p:cNvPr id="28" name="AutoShape 2" descr="MTE 2022 SDG IIA Awards Winners | Malaysia Technology Expo">
            <a:extLst>
              <a:ext uri="{FF2B5EF4-FFF2-40B4-BE49-F238E27FC236}">
                <a16:creationId xmlns:a16="http://schemas.microsoft.com/office/drawing/2014/main" id="{C0C45B2C-E93A-473B-A4F9-D1598ED16932}"/>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29" name="AutoShape 4" descr="MTE 2022 SDG IIA Awards Winners | Malaysia Technology Expo">
            <a:extLst>
              <a:ext uri="{FF2B5EF4-FFF2-40B4-BE49-F238E27FC236}">
                <a16:creationId xmlns:a16="http://schemas.microsoft.com/office/drawing/2014/main" id="{E92C0F6B-5230-46AC-9D11-472CE3AA9C46}"/>
              </a:ext>
            </a:extLst>
          </p:cNvPr>
          <p:cNvSpPr>
            <a:spLocks noChangeAspect="1" noChangeArrowheads="1"/>
          </p:cNvSpPr>
          <p:nvPr/>
        </p:nvSpPr>
        <p:spPr bwMode="auto">
          <a:xfrm flipV="1">
            <a:off x="8534400" y="5448300"/>
            <a:ext cx="914400" cy="914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2" name="Picture 31">
            <a:extLst>
              <a:ext uri="{FF2B5EF4-FFF2-40B4-BE49-F238E27FC236}">
                <a16:creationId xmlns:a16="http://schemas.microsoft.com/office/drawing/2014/main" id="{C57172E0-F95F-4AAD-8CEC-EE7E1B6DC2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136" y="1167714"/>
            <a:ext cx="5564920" cy="4363640"/>
          </a:xfrm>
          <a:prstGeom prst="rect">
            <a:avLst/>
          </a:prstGeom>
        </p:spPr>
      </p:pic>
      <p:pic>
        <p:nvPicPr>
          <p:cNvPr id="34" name="Picture 33">
            <a:extLst>
              <a:ext uri="{FF2B5EF4-FFF2-40B4-BE49-F238E27FC236}">
                <a16:creationId xmlns:a16="http://schemas.microsoft.com/office/drawing/2014/main" id="{4BFA1C11-6CCD-4FDA-BED5-B77443592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143" y="8364546"/>
            <a:ext cx="5322005" cy="1922454"/>
          </a:xfrm>
          <a:prstGeom prst="rect">
            <a:avLst/>
          </a:prstGeom>
        </p:spPr>
      </p:pic>
      <p:pic>
        <p:nvPicPr>
          <p:cNvPr id="2054" name="Picture 6" descr="Pinjaman Peribadi Kementerian Pembangunan Luar Bandar Malaysia">
            <a:extLst>
              <a:ext uri="{FF2B5EF4-FFF2-40B4-BE49-F238E27FC236}">
                <a16:creationId xmlns:a16="http://schemas.microsoft.com/office/drawing/2014/main" id="{BD57E1CE-8BEA-4D38-AEA9-7754F1D47FC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26716" y="1026873"/>
            <a:ext cx="1967739" cy="17637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671171B-7E89-4AC9-ABD0-9489603148E2}"/>
              </a:ext>
            </a:extLst>
          </p:cNvPr>
          <p:cNvPicPr>
            <a:picLocks noChangeAspect="1"/>
          </p:cNvPicPr>
          <p:nvPr/>
        </p:nvPicPr>
        <p:blipFill rotWithShape="1">
          <a:blip r:embed="rId13">
            <a:extLst>
              <a:ext uri="{28A0092B-C50C-407E-A947-70E740481C1C}">
                <a14:useLocalDpi xmlns:a14="http://schemas.microsoft.com/office/drawing/2010/main" val="0"/>
              </a:ext>
            </a:extLst>
          </a:blip>
          <a:srcRect l="14135" t="17482" r="6249" b="24895"/>
          <a:stretch/>
        </p:blipFill>
        <p:spPr>
          <a:xfrm>
            <a:off x="11597723" y="44991"/>
            <a:ext cx="6485456" cy="3520404"/>
          </a:xfrm>
          <a:prstGeom prst="rect">
            <a:avLst/>
          </a:prstGeom>
        </p:spPr>
      </p:pic>
      <p:pic>
        <p:nvPicPr>
          <p:cNvPr id="15" name="Picture 15"/>
          <p:cNvPicPr>
            <a:picLocks noChangeAspect="1"/>
          </p:cNvPicPr>
          <p:nvPr/>
        </p:nvPicPr>
        <p:blipFill>
          <a:blip r:embed="rId14"/>
          <a:srcRect b="14748"/>
          <a:stretch>
            <a:fillRect/>
          </a:stretch>
        </p:blipFill>
        <p:spPr>
          <a:xfrm>
            <a:off x="13433436" y="4520824"/>
            <a:ext cx="4813749" cy="2735879"/>
          </a:xfrm>
          <a:prstGeom prst="rect">
            <a:avLst/>
          </a:prstGeom>
        </p:spPr>
      </p:pic>
      <p:pic>
        <p:nvPicPr>
          <p:cNvPr id="30" name="Picture 29">
            <a:extLst>
              <a:ext uri="{FF2B5EF4-FFF2-40B4-BE49-F238E27FC236}">
                <a16:creationId xmlns:a16="http://schemas.microsoft.com/office/drawing/2014/main" id="{C4A8127C-D1CF-4793-B746-49133154A575}"/>
              </a:ext>
            </a:extLst>
          </p:cNvPr>
          <p:cNvPicPr/>
          <p:nvPr/>
        </p:nvPicPr>
        <p:blipFill rotWithShape="1">
          <a:blip r:embed="rId15"/>
          <a:srcRect l="27753" t="27829" r="27875" b="54546"/>
          <a:stretch/>
        </p:blipFill>
        <p:spPr bwMode="auto">
          <a:xfrm>
            <a:off x="12673902" y="3581413"/>
            <a:ext cx="5409277" cy="1000458"/>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14D67797-420D-4CA1-8A40-F70BA3FEA9C7}"/>
              </a:ext>
            </a:extLst>
          </p:cNvPr>
          <p:cNvPicPr>
            <a:picLocks noChangeAspect="1"/>
          </p:cNvPicPr>
          <p:nvPr/>
        </p:nvPicPr>
        <p:blipFill>
          <a:blip r:embed="rId2"/>
          <a:srcRect t="24239" b="27864"/>
          <a:stretch>
            <a:fillRect/>
          </a:stretch>
        </p:blipFill>
        <p:spPr>
          <a:xfrm>
            <a:off x="75712" y="69287"/>
            <a:ext cx="18136576" cy="5791200"/>
          </a:xfrm>
          <a:prstGeom prst="rect">
            <a:avLst/>
          </a:prstGeom>
        </p:spPr>
      </p:pic>
      <p:sp>
        <p:nvSpPr>
          <p:cNvPr id="3" name="TextBox 14">
            <a:extLst>
              <a:ext uri="{FF2B5EF4-FFF2-40B4-BE49-F238E27FC236}">
                <a16:creationId xmlns:a16="http://schemas.microsoft.com/office/drawing/2014/main" id="{5C7737B1-92E9-4F36-A90E-8293A7FD76DE}"/>
              </a:ext>
            </a:extLst>
          </p:cNvPr>
          <p:cNvSpPr txBox="1"/>
          <p:nvPr/>
        </p:nvSpPr>
        <p:spPr>
          <a:xfrm>
            <a:off x="-279691" y="6665023"/>
            <a:ext cx="5714486" cy="2708498"/>
          </a:xfrm>
          <a:prstGeom prst="rect">
            <a:avLst/>
          </a:prstGeom>
        </p:spPr>
        <p:txBody>
          <a:bodyPr lIns="0" tIns="0" rIns="0" bIns="0" rtlCol="0" anchor="t">
            <a:spAutoFit/>
          </a:bodyPr>
          <a:lstStyle/>
          <a:p>
            <a:pPr algn="ctr">
              <a:lnSpc>
                <a:spcPts val="6963"/>
              </a:lnSpc>
            </a:pPr>
            <a:r>
              <a:rPr lang="en-US" sz="6963" dirty="0">
                <a:solidFill>
                  <a:srgbClr val="191757"/>
                </a:solidFill>
                <a:latin typeface="Agrandir Medium Bold"/>
              </a:rPr>
              <a:t>5 GOLD  AWARDS </a:t>
            </a:r>
          </a:p>
          <a:p>
            <a:pPr algn="ctr">
              <a:lnSpc>
                <a:spcPts val="6963"/>
              </a:lnSpc>
            </a:pPr>
            <a:r>
              <a:rPr lang="en-US" sz="6963" dirty="0">
                <a:solidFill>
                  <a:srgbClr val="191757"/>
                </a:solidFill>
                <a:latin typeface="Agrandir Medium Bold"/>
              </a:rPr>
              <a:t>in  2022</a:t>
            </a:r>
          </a:p>
        </p:txBody>
      </p:sp>
      <p:sp>
        <p:nvSpPr>
          <p:cNvPr id="9" name="TextBox 21">
            <a:extLst>
              <a:ext uri="{FF2B5EF4-FFF2-40B4-BE49-F238E27FC236}">
                <a16:creationId xmlns:a16="http://schemas.microsoft.com/office/drawing/2014/main" id="{14CA5A08-4366-4C8B-977D-4D5947848573}"/>
              </a:ext>
            </a:extLst>
          </p:cNvPr>
          <p:cNvSpPr txBox="1"/>
          <p:nvPr/>
        </p:nvSpPr>
        <p:spPr>
          <a:xfrm>
            <a:off x="6096000" y="6298442"/>
            <a:ext cx="5164237" cy="463201"/>
          </a:xfrm>
          <a:prstGeom prst="rect">
            <a:avLst/>
          </a:prstGeom>
        </p:spPr>
        <p:txBody>
          <a:bodyPr lIns="0" tIns="0" rIns="0" bIns="0" rtlCol="0" anchor="t">
            <a:spAutoFit/>
          </a:bodyPr>
          <a:lstStyle/>
          <a:p>
            <a:pPr algn="ctr">
              <a:lnSpc>
                <a:spcPts val="3869"/>
              </a:lnSpc>
            </a:pPr>
            <a:r>
              <a:rPr lang="en-US" sz="2763" dirty="0">
                <a:solidFill>
                  <a:srgbClr val="191757"/>
                </a:solidFill>
                <a:latin typeface="Canva Sans 2 Bold"/>
              </a:rPr>
              <a:t>Gold award </a:t>
            </a:r>
            <a:r>
              <a:rPr lang="en-US" sz="2763" dirty="0" err="1">
                <a:solidFill>
                  <a:srgbClr val="191757"/>
                </a:solidFill>
                <a:latin typeface="Canva Sans 2 Bold"/>
              </a:rPr>
              <a:t>i-MARATeCH</a:t>
            </a:r>
            <a:r>
              <a:rPr lang="en-US" sz="2763" dirty="0">
                <a:solidFill>
                  <a:srgbClr val="191757"/>
                </a:solidFill>
                <a:latin typeface="Canva Sans 2 Bold"/>
              </a:rPr>
              <a:t> 2022</a:t>
            </a:r>
          </a:p>
        </p:txBody>
      </p:sp>
      <p:sp>
        <p:nvSpPr>
          <p:cNvPr id="10" name="TextBox 22">
            <a:extLst>
              <a:ext uri="{FF2B5EF4-FFF2-40B4-BE49-F238E27FC236}">
                <a16:creationId xmlns:a16="http://schemas.microsoft.com/office/drawing/2014/main" id="{98CBDE9B-F3F0-4124-BC32-C6596A51BA17}"/>
              </a:ext>
            </a:extLst>
          </p:cNvPr>
          <p:cNvSpPr txBox="1"/>
          <p:nvPr/>
        </p:nvSpPr>
        <p:spPr>
          <a:xfrm>
            <a:off x="6437062" y="7353300"/>
            <a:ext cx="4482112" cy="1118005"/>
          </a:xfrm>
          <a:prstGeom prst="rect">
            <a:avLst/>
          </a:prstGeom>
        </p:spPr>
        <p:txBody>
          <a:bodyPr lIns="0" tIns="0" rIns="0" bIns="0" rtlCol="0" anchor="t">
            <a:spAutoFit/>
          </a:bodyPr>
          <a:lstStyle/>
          <a:p>
            <a:pPr algn="ctr">
              <a:lnSpc>
                <a:spcPts val="1913"/>
              </a:lnSpc>
            </a:pPr>
            <a:r>
              <a:rPr lang="en-US" sz="1663" dirty="0">
                <a:solidFill>
                  <a:srgbClr val="191757"/>
                </a:solidFill>
                <a:latin typeface="Agrandir Medium Bold"/>
              </a:rPr>
              <a:t>GOLD Award MINISTRY OF RURAL AND REGIONAL DEVELOPMENT</a:t>
            </a:r>
          </a:p>
          <a:p>
            <a:pPr algn="ctr">
              <a:lnSpc>
                <a:spcPts val="1913"/>
              </a:lnSpc>
            </a:pPr>
            <a:r>
              <a:rPr lang="en-US" sz="1663" dirty="0">
                <a:solidFill>
                  <a:srgbClr val="191757"/>
                </a:solidFill>
                <a:latin typeface="Agrandir Medium Bold"/>
              </a:rPr>
              <a:t>(KKDW)</a:t>
            </a:r>
          </a:p>
          <a:p>
            <a:pPr algn="ctr">
              <a:lnSpc>
                <a:spcPts val="2833"/>
              </a:lnSpc>
            </a:pPr>
            <a:endParaRPr lang="en-US" sz="1663" dirty="0">
              <a:solidFill>
                <a:srgbClr val="191757"/>
              </a:solidFill>
              <a:latin typeface="Agrandir Medium Bold"/>
            </a:endParaRPr>
          </a:p>
        </p:txBody>
      </p:sp>
      <p:sp>
        <p:nvSpPr>
          <p:cNvPr id="11" name="TextBox 23">
            <a:extLst>
              <a:ext uri="{FF2B5EF4-FFF2-40B4-BE49-F238E27FC236}">
                <a16:creationId xmlns:a16="http://schemas.microsoft.com/office/drawing/2014/main" id="{D8AE6372-EB81-497C-A324-5C4809F04C07}"/>
              </a:ext>
            </a:extLst>
          </p:cNvPr>
          <p:cNvSpPr txBox="1"/>
          <p:nvPr/>
        </p:nvSpPr>
        <p:spPr>
          <a:xfrm>
            <a:off x="6042814" y="8640960"/>
            <a:ext cx="4846543" cy="508463"/>
          </a:xfrm>
          <a:prstGeom prst="rect">
            <a:avLst/>
          </a:prstGeom>
        </p:spPr>
        <p:txBody>
          <a:bodyPr lIns="0" tIns="0" rIns="0" bIns="0" rtlCol="0" anchor="t">
            <a:spAutoFit/>
          </a:bodyPr>
          <a:lstStyle/>
          <a:p>
            <a:pPr algn="ctr">
              <a:lnSpc>
                <a:spcPts val="4149"/>
              </a:lnSpc>
            </a:pPr>
            <a:r>
              <a:rPr lang="en-US" sz="2963" dirty="0">
                <a:solidFill>
                  <a:srgbClr val="191757"/>
                </a:solidFill>
                <a:latin typeface="Canva Sans 2 Bold"/>
              </a:rPr>
              <a:t>Gold award MTE SDG 2022</a:t>
            </a:r>
          </a:p>
        </p:txBody>
      </p:sp>
      <p:sp>
        <p:nvSpPr>
          <p:cNvPr id="12" name="TextBox 24">
            <a:extLst>
              <a:ext uri="{FF2B5EF4-FFF2-40B4-BE49-F238E27FC236}">
                <a16:creationId xmlns:a16="http://schemas.microsoft.com/office/drawing/2014/main" id="{E8526112-2E28-4AF5-9BF8-01071FCB080B}"/>
              </a:ext>
            </a:extLst>
          </p:cNvPr>
          <p:cNvSpPr txBox="1"/>
          <p:nvPr/>
        </p:nvSpPr>
        <p:spPr>
          <a:xfrm>
            <a:off x="12135213" y="6156315"/>
            <a:ext cx="5574111" cy="1561646"/>
          </a:xfrm>
          <a:prstGeom prst="rect">
            <a:avLst/>
          </a:prstGeom>
        </p:spPr>
        <p:txBody>
          <a:bodyPr lIns="0" tIns="0" rIns="0" bIns="0" rtlCol="0" anchor="t">
            <a:spAutoFit/>
          </a:bodyPr>
          <a:lstStyle/>
          <a:p>
            <a:pPr algn="ctr">
              <a:lnSpc>
                <a:spcPts val="4149"/>
              </a:lnSpc>
            </a:pPr>
            <a:r>
              <a:rPr lang="en-US" sz="2963" dirty="0">
                <a:solidFill>
                  <a:srgbClr val="191757"/>
                </a:solidFill>
                <a:latin typeface="Canva Sans 2 Bold"/>
              </a:rPr>
              <a:t>2 Stars accreditation award  Innovation&amp; Creative Circle ICC Malaysia- way to Beijing</a:t>
            </a:r>
          </a:p>
        </p:txBody>
      </p:sp>
      <p:sp>
        <p:nvSpPr>
          <p:cNvPr id="13" name="TextBox 25">
            <a:extLst>
              <a:ext uri="{FF2B5EF4-FFF2-40B4-BE49-F238E27FC236}">
                <a16:creationId xmlns:a16="http://schemas.microsoft.com/office/drawing/2014/main" id="{30A7B9A9-899D-4E0D-9D6C-B37F46CADEAE}"/>
              </a:ext>
            </a:extLst>
          </p:cNvPr>
          <p:cNvSpPr txBox="1"/>
          <p:nvPr/>
        </p:nvSpPr>
        <p:spPr>
          <a:xfrm>
            <a:off x="12333843" y="8267700"/>
            <a:ext cx="5176850" cy="1105821"/>
          </a:xfrm>
          <a:prstGeom prst="rect">
            <a:avLst/>
          </a:prstGeom>
        </p:spPr>
        <p:txBody>
          <a:bodyPr lIns="0" tIns="0" rIns="0" bIns="0" rtlCol="0" anchor="t">
            <a:spAutoFit/>
          </a:bodyPr>
          <a:lstStyle/>
          <a:p>
            <a:pPr algn="ctr">
              <a:lnSpc>
                <a:spcPts val="4149"/>
              </a:lnSpc>
            </a:pPr>
            <a:r>
              <a:rPr lang="en-US" sz="2963" dirty="0">
                <a:solidFill>
                  <a:srgbClr val="191757"/>
                </a:solidFill>
                <a:latin typeface="Agrandir Medium"/>
              </a:rPr>
              <a:t>Gold award Mentor </a:t>
            </a:r>
            <a:r>
              <a:rPr lang="en-US" sz="2963" dirty="0" err="1">
                <a:solidFill>
                  <a:srgbClr val="191757"/>
                </a:solidFill>
                <a:latin typeface="Agrandir Medium"/>
              </a:rPr>
              <a:t>Menti</a:t>
            </a:r>
            <a:r>
              <a:rPr lang="en-US" sz="2963" dirty="0">
                <a:solidFill>
                  <a:srgbClr val="191757"/>
                </a:solidFill>
                <a:latin typeface="Agrandir Medium"/>
              </a:rPr>
              <a:t> program </a:t>
            </a:r>
          </a:p>
        </p:txBody>
      </p:sp>
    </p:spTree>
    <p:extLst>
      <p:ext uri="{BB962C8B-B14F-4D97-AF65-F5344CB8AC3E}">
        <p14:creationId xmlns:p14="http://schemas.microsoft.com/office/powerpoint/2010/main" val="1214540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7F4F6-0F91-4AA5-9C1F-081D78858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31" y="0"/>
            <a:ext cx="9394031" cy="10287000"/>
          </a:xfrm>
          <a:prstGeom prst="rect">
            <a:avLst/>
          </a:prstGeom>
        </p:spPr>
      </p:pic>
      <p:pic>
        <p:nvPicPr>
          <p:cNvPr id="5" name="Picture 4">
            <a:extLst>
              <a:ext uri="{FF2B5EF4-FFF2-40B4-BE49-F238E27FC236}">
                <a16:creationId xmlns:a16="http://schemas.microsoft.com/office/drawing/2014/main" id="{590556F3-8428-4AE5-A8B9-C208B5E5F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825" y="571500"/>
            <a:ext cx="9144000" cy="9144000"/>
          </a:xfrm>
          <a:prstGeom prst="rect">
            <a:avLst/>
          </a:prstGeom>
        </p:spPr>
      </p:pic>
    </p:spTree>
    <p:extLst>
      <p:ext uri="{BB962C8B-B14F-4D97-AF65-F5344CB8AC3E}">
        <p14:creationId xmlns:p14="http://schemas.microsoft.com/office/powerpoint/2010/main" val="804801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9600" y="1690936"/>
            <a:ext cx="4699279" cy="6657313"/>
          </a:xfrm>
          <a:prstGeom prst="rect">
            <a:avLst/>
          </a:prstGeom>
        </p:spPr>
      </p:pic>
      <p:pic>
        <p:nvPicPr>
          <p:cNvPr id="3" name="Picture 3"/>
          <p:cNvPicPr>
            <a:picLocks noChangeAspect="1"/>
          </p:cNvPicPr>
          <p:nvPr/>
        </p:nvPicPr>
        <p:blipFill>
          <a:blip r:embed="rId3"/>
          <a:srcRect/>
          <a:stretch>
            <a:fillRect/>
          </a:stretch>
        </p:blipFill>
        <p:spPr>
          <a:xfrm>
            <a:off x="13080611" y="901407"/>
            <a:ext cx="4462820" cy="2973354"/>
          </a:xfrm>
          <a:prstGeom prst="rect">
            <a:avLst/>
          </a:prstGeom>
        </p:spPr>
      </p:pic>
      <p:sp>
        <p:nvSpPr>
          <p:cNvPr id="4" name="TextBox 4"/>
          <p:cNvSpPr txBox="1"/>
          <p:nvPr/>
        </p:nvSpPr>
        <p:spPr>
          <a:xfrm>
            <a:off x="1620334" y="1937094"/>
            <a:ext cx="15298305" cy="1327787"/>
          </a:xfrm>
          <a:prstGeom prst="rect">
            <a:avLst/>
          </a:prstGeom>
        </p:spPr>
        <p:txBody>
          <a:bodyPr lIns="0" tIns="0" rIns="0" bIns="0" rtlCol="0" anchor="t">
            <a:spAutoFit/>
          </a:bodyPr>
          <a:lstStyle/>
          <a:p>
            <a:pPr marL="0" lvl="0" indent="0" algn="ctr">
              <a:lnSpc>
                <a:spcPts val="10230"/>
              </a:lnSpc>
            </a:pPr>
            <a:r>
              <a:rPr lang="en-US" sz="9300" dirty="0">
                <a:solidFill>
                  <a:srgbClr val="456874"/>
                </a:solidFill>
                <a:latin typeface="Source Sans Pro"/>
              </a:rPr>
              <a:t>TESTIMONIES</a:t>
            </a:r>
          </a:p>
        </p:txBody>
      </p:sp>
      <p:sp>
        <p:nvSpPr>
          <p:cNvPr id="5" name="TextBox 5"/>
          <p:cNvSpPr txBox="1"/>
          <p:nvPr/>
        </p:nvSpPr>
        <p:spPr>
          <a:xfrm>
            <a:off x="5486400" y="4334268"/>
            <a:ext cx="10886828" cy="4235903"/>
          </a:xfrm>
          <a:prstGeom prst="rect">
            <a:avLst/>
          </a:prstGeom>
        </p:spPr>
        <p:txBody>
          <a:bodyPr lIns="0" tIns="0" rIns="0" bIns="0" rtlCol="0" anchor="t">
            <a:spAutoFit/>
          </a:bodyPr>
          <a:lstStyle/>
          <a:p>
            <a:pPr>
              <a:lnSpc>
                <a:spcPts val="5319"/>
              </a:lnSpc>
            </a:pPr>
            <a:r>
              <a:rPr lang="en-US" sz="3799" dirty="0">
                <a:solidFill>
                  <a:srgbClr val="456874"/>
                </a:solidFill>
                <a:latin typeface="Canva Sans 1 Bold"/>
              </a:rPr>
              <a:t>This book was </a:t>
            </a:r>
            <a:r>
              <a:rPr lang="en-US" sz="3799" dirty="0" err="1">
                <a:solidFill>
                  <a:srgbClr val="456874"/>
                </a:solidFill>
                <a:latin typeface="Canva Sans 1 Bold"/>
              </a:rPr>
              <a:t>recognised</a:t>
            </a:r>
            <a:r>
              <a:rPr lang="en-US" sz="3799" dirty="0">
                <a:solidFill>
                  <a:srgbClr val="456874"/>
                </a:solidFill>
                <a:latin typeface="Canva Sans 1 Bold"/>
              </a:rPr>
              <a:t> by prominent person:</a:t>
            </a:r>
          </a:p>
          <a:p>
            <a:pPr marL="820417" lvl="1" indent="-410209">
              <a:lnSpc>
                <a:spcPts val="7827"/>
              </a:lnSpc>
              <a:buFont typeface="Arial"/>
              <a:buChar char="•"/>
            </a:pPr>
            <a:r>
              <a:rPr lang="en-US" sz="3799" dirty="0">
                <a:solidFill>
                  <a:srgbClr val="456874"/>
                </a:solidFill>
                <a:latin typeface="Canva Sans 1 Bold"/>
              </a:rPr>
              <a:t>Dr. </a:t>
            </a:r>
            <a:r>
              <a:rPr lang="en-US" sz="3799" dirty="0" err="1">
                <a:solidFill>
                  <a:srgbClr val="456874"/>
                </a:solidFill>
                <a:latin typeface="Canva Sans 1 Bold"/>
              </a:rPr>
              <a:t>Rozanizam</a:t>
            </a:r>
            <a:r>
              <a:rPr lang="en-US" sz="3799" dirty="0">
                <a:solidFill>
                  <a:srgbClr val="456874"/>
                </a:solidFill>
                <a:latin typeface="Canva Sans 1 Bold"/>
              </a:rPr>
              <a:t> Zakaria, Psychiatrist UIAM</a:t>
            </a:r>
          </a:p>
          <a:p>
            <a:pPr marL="820417" lvl="1" indent="-410209">
              <a:lnSpc>
                <a:spcPts val="7827"/>
              </a:lnSpc>
              <a:buFont typeface="Arial"/>
              <a:buChar char="•"/>
            </a:pPr>
            <a:r>
              <a:rPr lang="en-US" sz="3799" dirty="0">
                <a:solidFill>
                  <a:srgbClr val="456874"/>
                </a:solidFill>
                <a:latin typeface="Canva Sans 1 Bold"/>
              </a:rPr>
              <a:t>Dr. </a:t>
            </a:r>
            <a:r>
              <a:rPr lang="en-US" sz="3799" dirty="0" err="1">
                <a:solidFill>
                  <a:srgbClr val="456874"/>
                </a:solidFill>
                <a:latin typeface="Canva Sans 1 Bold"/>
              </a:rPr>
              <a:t>Kartini</a:t>
            </a:r>
            <a:r>
              <a:rPr lang="en-US" sz="3799" dirty="0">
                <a:solidFill>
                  <a:srgbClr val="456874"/>
                </a:solidFill>
                <a:latin typeface="Canva Sans 1 Bold"/>
              </a:rPr>
              <a:t> </a:t>
            </a:r>
            <a:r>
              <a:rPr lang="en-US" sz="3799" dirty="0" err="1">
                <a:solidFill>
                  <a:srgbClr val="456874"/>
                </a:solidFill>
                <a:latin typeface="Canva Sans 1 Bold"/>
              </a:rPr>
              <a:t>Ilias</a:t>
            </a:r>
            <a:r>
              <a:rPr lang="en-US" sz="3799" dirty="0">
                <a:solidFill>
                  <a:srgbClr val="456874"/>
                </a:solidFill>
                <a:latin typeface="Canva Sans 1 Bold"/>
              </a:rPr>
              <a:t>, Clinical Psychologist UiTM</a:t>
            </a:r>
          </a:p>
          <a:p>
            <a:pPr marL="820417" lvl="1" indent="-410209">
              <a:lnSpc>
                <a:spcPts val="7827"/>
              </a:lnSpc>
              <a:buFont typeface="Arial"/>
              <a:buChar char="•"/>
            </a:pPr>
            <a:r>
              <a:rPr lang="en-US" sz="3799" dirty="0">
                <a:solidFill>
                  <a:srgbClr val="456874"/>
                </a:solidFill>
                <a:latin typeface="Canva Sans 1 Bold"/>
              </a:rPr>
              <a:t>Mimi Salleh, writer and entrepreneur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754425" y="295368"/>
            <a:ext cx="3911458" cy="3911458"/>
          </a:xfrm>
          <a:prstGeom prst="rect">
            <a:avLst/>
          </a:prstGeom>
        </p:spPr>
      </p:pic>
      <p:pic>
        <p:nvPicPr>
          <p:cNvPr id="3" name="Picture 3"/>
          <p:cNvPicPr>
            <a:picLocks noChangeAspect="1"/>
          </p:cNvPicPr>
          <p:nvPr/>
        </p:nvPicPr>
        <p:blipFill>
          <a:blip r:embed="rId3"/>
          <a:srcRect l="15414" r="18245"/>
          <a:stretch>
            <a:fillRect/>
          </a:stretch>
        </p:blipFill>
        <p:spPr>
          <a:xfrm>
            <a:off x="10052324" y="1666229"/>
            <a:ext cx="3518870" cy="280815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3130" y="295368"/>
            <a:ext cx="1937259" cy="1164777"/>
          </a:xfrm>
          <a:prstGeom prst="rect">
            <a:avLst/>
          </a:prstGeom>
        </p:spPr>
      </p:pic>
      <p:sp>
        <p:nvSpPr>
          <p:cNvPr id="5" name="TextBox 5"/>
          <p:cNvSpPr txBox="1"/>
          <p:nvPr/>
        </p:nvSpPr>
        <p:spPr>
          <a:xfrm>
            <a:off x="872349" y="1115793"/>
            <a:ext cx="12882076" cy="2693634"/>
          </a:xfrm>
          <a:prstGeom prst="rect">
            <a:avLst/>
          </a:prstGeom>
        </p:spPr>
        <p:txBody>
          <a:bodyPr lIns="0" tIns="0" rIns="0" bIns="0" rtlCol="0" anchor="t">
            <a:spAutoFit/>
          </a:bodyPr>
          <a:lstStyle/>
          <a:p>
            <a:pPr marL="0" lvl="0" indent="0">
              <a:lnSpc>
                <a:spcPts val="10556"/>
              </a:lnSpc>
            </a:pPr>
            <a:r>
              <a:rPr lang="en-US" sz="9597">
                <a:solidFill>
                  <a:srgbClr val="000000"/>
                </a:solidFill>
                <a:latin typeface="Source Sans Pro Bold"/>
              </a:rPr>
              <a:t>WHAT IS BIBLIOTHERAPY?</a:t>
            </a:r>
          </a:p>
        </p:txBody>
      </p:sp>
      <p:sp>
        <p:nvSpPr>
          <p:cNvPr id="6" name="TextBox 6"/>
          <p:cNvSpPr txBox="1"/>
          <p:nvPr/>
        </p:nvSpPr>
        <p:spPr>
          <a:xfrm>
            <a:off x="845845" y="4630773"/>
            <a:ext cx="17030547" cy="5638659"/>
          </a:xfrm>
          <a:prstGeom prst="rect">
            <a:avLst/>
          </a:prstGeom>
        </p:spPr>
        <p:txBody>
          <a:bodyPr lIns="0" tIns="0" rIns="0" bIns="0" rtlCol="0" anchor="t">
            <a:spAutoFit/>
          </a:bodyPr>
          <a:lstStyle/>
          <a:p>
            <a:pPr algn="just">
              <a:lnSpc>
                <a:spcPts val="3360"/>
              </a:lnSpc>
            </a:pPr>
            <a:r>
              <a:rPr lang="en-US" sz="2400" dirty="0">
                <a:solidFill>
                  <a:srgbClr val="000000"/>
                </a:solidFill>
                <a:latin typeface="Canva Sans 2 Bold"/>
              </a:rPr>
              <a:t>•    Bibliotherapy is a form of innovation in psychological therapy that focuses on leveraging the power of stories to heal. Its power lies in the relationship that is formed between the reader and the writing and the reflection of the thoughts, feelings, observations and lessons that the writing </a:t>
            </a:r>
            <a:r>
              <a:rPr lang="en-US" sz="2400" b="1" dirty="0">
                <a:solidFill>
                  <a:srgbClr val="000000"/>
                </a:solidFill>
                <a:latin typeface="Canva Sans 2 Bold"/>
              </a:rPr>
              <a:t>provokes</a:t>
            </a:r>
            <a:r>
              <a:rPr lang="en-US" sz="2400" dirty="0">
                <a:solidFill>
                  <a:srgbClr val="000000"/>
                </a:solidFill>
                <a:latin typeface="Canva Sans 2 Bold"/>
              </a:rPr>
              <a:t>, through a daily journaling practice or a counselling session with a mental health professional or a bibliotherapist/ librarian (</a:t>
            </a:r>
            <a:r>
              <a:rPr lang="en-US" sz="2400" dirty="0" err="1">
                <a:solidFill>
                  <a:srgbClr val="000000"/>
                </a:solidFill>
                <a:latin typeface="Canva Sans 2 Bold"/>
              </a:rPr>
              <a:t>Bijal</a:t>
            </a:r>
            <a:r>
              <a:rPr lang="en-US" sz="2400" dirty="0">
                <a:solidFill>
                  <a:srgbClr val="000000"/>
                </a:solidFill>
                <a:latin typeface="Canva Sans 2 Bold"/>
              </a:rPr>
              <a:t> 2022).</a:t>
            </a:r>
          </a:p>
          <a:p>
            <a:pPr algn="just">
              <a:lnSpc>
                <a:spcPts val="3360"/>
              </a:lnSpc>
            </a:pPr>
            <a:r>
              <a:rPr lang="en-US" sz="2400" dirty="0">
                <a:solidFill>
                  <a:srgbClr val="000000"/>
                </a:solidFill>
                <a:latin typeface="Canva Sans 2 Bold"/>
              </a:rPr>
              <a:t>•    Bibliotherapy also known to treat depression as well as more moderate to mild issues such as stress, anxiety disorders, eating disorders and low self-esteem. It has also been known to promote psychological happiness, emotional relief and general mental well-being while also enabling personal development and self-discovery (</a:t>
            </a:r>
            <a:r>
              <a:rPr lang="en-US" sz="2400" dirty="0" err="1">
                <a:solidFill>
                  <a:srgbClr val="000000"/>
                </a:solidFill>
                <a:latin typeface="Canva Sans 2 Bold"/>
              </a:rPr>
              <a:t>Bijal</a:t>
            </a:r>
            <a:r>
              <a:rPr lang="en-US" sz="2400" dirty="0">
                <a:solidFill>
                  <a:srgbClr val="000000"/>
                </a:solidFill>
                <a:latin typeface="Canva Sans 2 Bold"/>
              </a:rPr>
              <a:t>, 2020).</a:t>
            </a:r>
          </a:p>
          <a:p>
            <a:pPr algn="just">
              <a:lnSpc>
                <a:spcPts val="3360"/>
              </a:lnSpc>
            </a:pPr>
            <a:r>
              <a:rPr lang="en-US" sz="2400" dirty="0">
                <a:solidFill>
                  <a:srgbClr val="000000"/>
                </a:solidFill>
                <a:latin typeface="Canva Sans 2 Bold"/>
              </a:rPr>
              <a:t>•    Bibliotherapy is a useful treatment for the prevention and treatment of mental disorders and has led to the formation of creative treatment. Bibliotherapy is a form of therapy that involves reading materials (writing, reading &amp; listening) to improve mental well-being. Bibliotherapy aims to bridge this gap by using literature in order to help people to improve life. (PERBIMA)</a:t>
            </a:r>
          </a:p>
          <a:p>
            <a:pPr algn="just">
              <a:lnSpc>
                <a:spcPts val="3360"/>
              </a:lnSpc>
            </a:pPr>
            <a:endParaRPr lang="en-US" sz="2400" dirty="0">
              <a:solidFill>
                <a:srgbClr val="000000"/>
              </a:solidFill>
              <a:latin typeface="Canva Sans 2 Bold"/>
            </a:endParaRPr>
          </a:p>
        </p:txBody>
      </p:sp>
      <p:pic>
        <p:nvPicPr>
          <p:cNvPr id="7" name="Picture 7"/>
          <p:cNvPicPr>
            <a:picLocks noChangeAspect="1"/>
          </p:cNvPicPr>
          <p:nvPr/>
        </p:nvPicPr>
        <p:blipFill>
          <a:blip r:embed="rId6"/>
          <a:srcRect/>
          <a:stretch>
            <a:fillRect/>
          </a:stretch>
        </p:blipFill>
        <p:spPr>
          <a:xfrm>
            <a:off x="13451539" y="1866848"/>
            <a:ext cx="4590116" cy="2180305"/>
          </a:xfrm>
          <a:prstGeom prst="rect">
            <a:avLst/>
          </a:prstGeom>
        </p:spPr>
      </p:pic>
      <p:pic>
        <p:nvPicPr>
          <p:cNvPr id="8" name="Picture 8"/>
          <p:cNvPicPr>
            <a:picLocks noChangeAspect="1"/>
          </p:cNvPicPr>
          <p:nvPr/>
        </p:nvPicPr>
        <p:blipFill rotWithShape="1">
          <a:blip r:embed="rId7"/>
          <a:srcRect l="10461" r="19118" b="60458"/>
          <a:stretch/>
        </p:blipFill>
        <p:spPr>
          <a:xfrm rot="-10800000">
            <a:off x="-152401" y="-1"/>
            <a:ext cx="1937258" cy="146014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AA1371-6232-4035-ABB5-F79964699D3B}"/>
              </a:ext>
            </a:extLst>
          </p:cNvPr>
          <p:cNvSpPr txBox="1"/>
          <p:nvPr/>
        </p:nvSpPr>
        <p:spPr>
          <a:xfrm>
            <a:off x="8458200" y="723900"/>
            <a:ext cx="7162800" cy="7848302"/>
          </a:xfrm>
          <a:prstGeom prst="rect">
            <a:avLst/>
          </a:prstGeom>
          <a:noFill/>
        </p:spPr>
        <p:txBody>
          <a:bodyPr wrap="square">
            <a:spAutoFit/>
          </a:bodyPr>
          <a:lstStyle/>
          <a:p>
            <a:r>
              <a:rPr lang="en-MY" sz="2400" dirty="0"/>
              <a:t>The short story anthology '</a:t>
            </a:r>
            <a:r>
              <a:rPr lang="en-MY" sz="2400" dirty="0" err="1"/>
              <a:t>Bangkit</a:t>
            </a:r>
            <a:r>
              <a:rPr lang="en-MY" sz="2400" dirty="0"/>
              <a:t> &amp; </a:t>
            </a:r>
            <a:r>
              <a:rPr lang="en-MY" sz="2400" dirty="0" err="1"/>
              <a:t>Berlari</a:t>
            </a:r>
            <a:r>
              <a:rPr lang="en-MY" sz="2400" dirty="0"/>
              <a:t>' really caught my attention. The sharing of stories and experiences of the writers had an effective impact on my psychology. Surely to readers who have the same story and experience, the story will lead to a positive psychological effect because every story has a good ending. This will give hope to readers who are experiencing trials in their lives. Appreciation and confidence that every difficulty must have a facility to overcome the problem produces peace of mind and emotions of the reader. Readers also have the opportunity to understand the heart and feelings of each writer and their methods of dealing with the trials experienced. This kind of storytelling is therapy for readers who have always thought they were the only ones with problems. Congratulations to the writers who have the courage to talk about their privacy.</a:t>
            </a:r>
          </a:p>
          <a:p>
            <a:endParaRPr lang="en-MY" sz="2400" dirty="0"/>
          </a:p>
          <a:p>
            <a:endParaRPr lang="en-MY" sz="2400" dirty="0"/>
          </a:p>
          <a:p>
            <a:r>
              <a:rPr lang="en-MY" sz="2400" dirty="0" err="1"/>
              <a:t>Dr.</a:t>
            </a:r>
            <a:r>
              <a:rPr lang="en-MY" sz="2400" dirty="0"/>
              <a:t> Mohammad A.R</a:t>
            </a:r>
          </a:p>
          <a:p>
            <a:r>
              <a:rPr lang="en-MY" sz="2400" dirty="0" err="1"/>
              <a:t>UniKL</a:t>
            </a:r>
            <a:r>
              <a:rPr lang="en-MY" sz="2400" dirty="0"/>
              <a:t> RCMP Psychiatrist</a:t>
            </a:r>
          </a:p>
        </p:txBody>
      </p:sp>
      <p:pic>
        <p:nvPicPr>
          <p:cNvPr id="5" name="Picture 4">
            <a:extLst>
              <a:ext uri="{FF2B5EF4-FFF2-40B4-BE49-F238E27FC236}">
                <a16:creationId xmlns:a16="http://schemas.microsoft.com/office/drawing/2014/main" id="{2AA67DA2-D39E-4924-BF65-259D418B3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272826"/>
            <a:ext cx="4495800" cy="6750450"/>
          </a:xfrm>
          <a:prstGeom prst="rect">
            <a:avLst/>
          </a:prstGeom>
        </p:spPr>
      </p:pic>
    </p:spTree>
    <p:extLst>
      <p:ext uri="{BB962C8B-B14F-4D97-AF65-F5344CB8AC3E}">
        <p14:creationId xmlns:p14="http://schemas.microsoft.com/office/powerpoint/2010/main" val="2944034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92" b="281"/>
          <a:stretch>
            <a:fillRect/>
          </a:stretch>
        </p:blipFill>
        <p:spPr>
          <a:xfrm>
            <a:off x="-312287" y="1626212"/>
            <a:ext cx="6682275" cy="8985134"/>
          </a:xfrm>
          <a:prstGeom prst="rect">
            <a:avLst/>
          </a:prstGeom>
        </p:spPr>
      </p:pic>
      <p:pic>
        <p:nvPicPr>
          <p:cNvPr id="3" name="Picture 3"/>
          <p:cNvPicPr>
            <a:picLocks noChangeAspect="1"/>
          </p:cNvPicPr>
          <p:nvPr/>
        </p:nvPicPr>
        <p:blipFill>
          <a:blip r:embed="rId3"/>
          <a:srcRect l="39290" t="12344" r="24262" b="4980"/>
          <a:stretch>
            <a:fillRect/>
          </a:stretch>
        </p:blipFill>
        <p:spPr>
          <a:xfrm>
            <a:off x="5669276" y="1750607"/>
            <a:ext cx="6538594" cy="8343076"/>
          </a:xfrm>
          <a:prstGeom prst="rect">
            <a:avLst/>
          </a:prstGeom>
        </p:spPr>
      </p:pic>
      <p:pic>
        <p:nvPicPr>
          <p:cNvPr id="4" name="Picture 4"/>
          <p:cNvPicPr>
            <a:picLocks noChangeAspect="1"/>
          </p:cNvPicPr>
          <p:nvPr/>
        </p:nvPicPr>
        <p:blipFill>
          <a:blip r:embed="rId4"/>
          <a:srcRect l="41596" t="14645" r="26925" b="6383"/>
          <a:stretch>
            <a:fillRect/>
          </a:stretch>
        </p:blipFill>
        <p:spPr>
          <a:xfrm>
            <a:off x="11947582" y="1651396"/>
            <a:ext cx="6209903" cy="8763317"/>
          </a:xfrm>
          <a:prstGeom prst="rect">
            <a:avLst/>
          </a:prstGeom>
        </p:spPr>
      </p:pic>
      <p:sp>
        <p:nvSpPr>
          <p:cNvPr id="5" name="TextBox 5"/>
          <p:cNvSpPr txBox="1"/>
          <p:nvPr/>
        </p:nvSpPr>
        <p:spPr>
          <a:xfrm>
            <a:off x="0" y="194171"/>
            <a:ext cx="18288000" cy="2787882"/>
          </a:xfrm>
          <a:prstGeom prst="rect">
            <a:avLst/>
          </a:prstGeom>
        </p:spPr>
        <p:txBody>
          <a:bodyPr lIns="0" tIns="0" rIns="0" bIns="0" rtlCol="0" anchor="t">
            <a:spAutoFit/>
          </a:bodyPr>
          <a:lstStyle/>
          <a:p>
            <a:pPr algn="ctr">
              <a:lnSpc>
                <a:spcPts val="5494"/>
              </a:lnSpc>
            </a:pPr>
            <a:r>
              <a:rPr lang="en-US" sz="3924" dirty="0">
                <a:solidFill>
                  <a:srgbClr val="000000"/>
                </a:solidFill>
                <a:latin typeface="Canva Sans 2 Bold"/>
              </a:rPr>
              <a:t>APPROVAL OF THE EFFECTIVENESS AND STANDARDIZATION OF THE LIBRARY THERAPY PROGRAM THROUGHOUT THE MARA CENTER</a:t>
            </a:r>
          </a:p>
          <a:p>
            <a:pPr algn="ctr">
              <a:lnSpc>
                <a:spcPts val="11630"/>
              </a:lnSpc>
            </a:pPr>
            <a:endParaRPr lang="en-US" sz="3924" dirty="0">
              <a:solidFill>
                <a:srgbClr val="000000"/>
              </a:solidFill>
              <a:latin typeface="Canva Sans 2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639192" y="696861"/>
            <a:ext cx="4156654" cy="2769370"/>
          </a:xfrm>
          <a:prstGeom prst="rect">
            <a:avLst/>
          </a:prstGeom>
        </p:spPr>
      </p:pic>
      <p:sp>
        <p:nvSpPr>
          <p:cNvPr id="3" name="TextBox 3"/>
          <p:cNvSpPr txBox="1"/>
          <p:nvPr/>
        </p:nvSpPr>
        <p:spPr>
          <a:xfrm>
            <a:off x="-385983" y="536704"/>
            <a:ext cx="15298305" cy="2813050"/>
          </a:xfrm>
          <a:prstGeom prst="rect">
            <a:avLst/>
          </a:prstGeom>
        </p:spPr>
        <p:txBody>
          <a:bodyPr lIns="0" tIns="0" rIns="0" bIns="0" rtlCol="0" anchor="t">
            <a:spAutoFit/>
          </a:bodyPr>
          <a:lstStyle/>
          <a:p>
            <a:pPr marL="0" lvl="0" indent="0" algn="ctr">
              <a:lnSpc>
                <a:spcPts val="11000"/>
              </a:lnSpc>
            </a:pPr>
            <a:r>
              <a:rPr lang="en-US" sz="10000">
                <a:solidFill>
                  <a:srgbClr val="000000"/>
                </a:solidFill>
                <a:latin typeface="Source Sans Pro Bold"/>
              </a:rPr>
              <a:t>TYPES AND PHASES IN BIBLIOTHERAPY </a:t>
            </a:r>
          </a:p>
        </p:txBody>
      </p:sp>
      <p:sp>
        <p:nvSpPr>
          <p:cNvPr id="4" name="TextBox 4"/>
          <p:cNvSpPr txBox="1"/>
          <p:nvPr/>
        </p:nvSpPr>
        <p:spPr>
          <a:xfrm>
            <a:off x="1459998" y="3604390"/>
            <a:ext cx="16509151" cy="5436870"/>
          </a:xfrm>
          <a:prstGeom prst="rect">
            <a:avLst/>
          </a:prstGeom>
        </p:spPr>
        <p:txBody>
          <a:bodyPr lIns="0" tIns="0" rIns="0" bIns="0" rtlCol="0" anchor="t">
            <a:spAutoFit/>
          </a:bodyPr>
          <a:lstStyle/>
          <a:p>
            <a:pPr algn="just">
              <a:lnSpc>
                <a:spcPts val="4060"/>
              </a:lnSpc>
            </a:pPr>
            <a:r>
              <a:rPr lang="en-US" sz="2900" dirty="0">
                <a:solidFill>
                  <a:srgbClr val="120704"/>
                </a:solidFill>
                <a:latin typeface="Canva Sans 2"/>
              </a:rPr>
              <a:t>There are 3</a:t>
            </a:r>
            <a:r>
              <a:rPr lang="en-US" sz="2900" dirty="0">
                <a:solidFill>
                  <a:srgbClr val="FF0000"/>
                </a:solidFill>
                <a:latin typeface="Canva Sans 2 Bold"/>
              </a:rPr>
              <a:t> types </a:t>
            </a:r>
            <a:r>
              <a:rPr lang="en-US" sz="2900" dirty="0">
                <a:solidFill>
                  <a:srgbClr val="120704"/>
                </a:solidFill>
                <a:latin typeface="Canva Sans 2"/>
              </a:rPr>
              <a:t>of bibliotherapy in MARA: -</a:t>
            </a:r>
          </a:p>
          <a:p>
            <a:pPr marL="539754" lvl="1" indent="-269877" algn="just">
              <a:lnSpc>
                <a:spcPts val="3500"/>
              </a:lnSpc>
              <a:buFont typeface="Arial"/>
              <a:buChar char="•"/>
            </a:pPr>
            <a:r>
              <a:rPr lang="en-US" sz="2500" dirty="0">
                <a:solidFill>
                  <a:srgbClr val="120704"/>
                </a:solidFill>
                <a:latin typeface="Canva Sans 2"/>
              </a:rPr>
              <a:t>Writing</a:t>
            </a:r>
          </a:p>
          <a:p>
            <a:pPr marL="539754" lvl="1" indent="-269877" algn="just">
              <a:lnSpc>
                <a:spcPts val="3500"/>
              </a:lnSpc>
              <a:buFont typeface="Arial"/>
              <a:buChar char="•"/>
            </a:pPr>
            <a:r>
              <a:rPr lang="en-US" sz="2500" dirty="0">
                <a:solidFill>
                  <a:srgbClr val="120704"/>
                </a:solidFill>
                <a:latin typeface="Canva Sans 2"/>
              </a:rPr>
              <a:t> Reading</a:t>
            </a:r>
          </a:p>
          <a:p>
            <a:pPr marL="539754" lvl="1" indent="-269877" algn="just">
              <a:lnSpc>
                <a:spcPts val="3500"/>
              </a:lnSpc>
              <a:buFont typeface="Arial"/>
              <a:buChar char="•"/>
            </a:pPr>
            <a:r>
              <a:rPr lang="en-US" sz="2500" dirty="0">
                <a:solidFill>
                  <a:srgbClr val="120704"/>
                </a:solidFill>
                <a:latin typeface="Canva Sans 2"/>
              </a:rPr>
              <a:t>Listening</a:t>
            </a:r>
          </a:p>
          <a:p>
            <a:pPr algn="just">
              <a:lnSpc>
                <a:spcPts val="3500"/>
              </a:lnSpc>
            </a:pPr>
            <a:endParaRPr lang="en-US" sz="2500" dirty="0">
              <a:solidFill>
                <a:srgbClr val="120704"/>
              </a:solidFill>
              <a:latin typeface="Canva Sans 2"/>
            </a:endParaRPr>
          </a:p>
          <a:p>
            <a:pPr algn="just">
              <a:lnSpc>
                <a:spcPts val="3920"/>
              </a:lnSpc>
            </a:pPr>
            <a:endParaRPr lang="en-US" sz="2500" dirty="0">
              <a:solidFill>
                <a:srgbClr val="120704"/>
              </a:solidFill>
              <a:latin typeface="Canva Sans 2"/>
            </a:endParaRPr>
          </a:p>
          <a:p>
            <a:pPr algn="just">
              <a:lnSpc>
                <a:spcPts val="3920"/>
              </a:lnSpc>
            </a:pPr>
            <a:r>
              <a:rPr lang="en-US" sz="2800" dirty="0">
                <a:solidFill>
                  <a:srgbClr val="120704"/>
                </a:solidFill>
                <a:latin typeface="Canva Sans 2"/>
              </a:rPr>
              <a:t>Three</a:t>
            </a:r>
            <a:r>
              <a:rPr lang="en-US" sz="2800" dirty="0">
                <a:solidFill>
                  <a:srgbClr val="FF1616"/>
                </a:solidFill>
                <a:latin typeface="Canva Sans 2 Bold"/>
              </a:rPr>
              <a:t> phases </a:t>
            </a:r>
            <a:r>
              <a:rPr lang="en-US" sz="2800" dirty="0">
                <a:solidFill>
                  <a:srgbClr val="120704"/>
                </a:solidFill>
                <a:latin typeface="Canva Sans 2"/>
              </a:rPr>
              <a:t>of bibliotherapy</a:t>
            </a:r>
          </a:p>
          <a:p>
            <a:pPr algn="just">
              <a:lnSpc>
                <a:spcPts val="3500"/>
              </a:lnSpc>
            </a:pPr>
            <a:r>
              <a:rPr lang="en-US" sz="2500" dirty="0">
                <a:solidFill>
                  <a:srgbClr val="120704"/>
                </a:solidFill>
                <a:latin typeface="Canva Sans 2"/>
              </a:rPr>
              <a:t>•     </a:t>
            </a:r>
            <a:r>
              <a:rPr lang="en-US" sz="2500" dirty="0">
                <a:solidFill>
                  <a:srgbClr val="FF0000"/>
                </a:solidFill>
                <a:latin typeface="Canva Sans 2"/>
              </a:rPr>
              <a:t>Identification</a:t>
            </a:r>
            <a:r>
              <a:rPr lang="en-US" sz="2500" dirty="0">
                <a:solidFill>
                  <a:srgbClr val="120704"/>
                </a:solidFill>
                <a:latin typeface="Canva Sans 2"/>
              </a:rPr>
              <a:t>: identify problems and appropriate materials</a:t>
            </a:r>
          </a:p>
          <a:p>
            <a:pPr algn="just">
              <a:lnSpc>
                <a:spcPts val="3500"/>
              </a:lnSpc>
            </a:pPr>
            <a:r>
              <a:rPr lang="en-US" sz="2500" dirty="0">
                <a:solidFill>
                  <a:srgbClr val="120704"/>
                </a:solidFill>
                <a:latin typeface="Canva Sans 2"/>
              </a:rPr>
              <a:t>•     </a:t>
            </a:r>
            <a:r>
              <a:rPr lang="en-US" sz="2500" dirty="0">
                <a:solidFill>
                  <a:srgbClr val="FF0000"/>
                </a:solidFill>
                <a:latin typeface="Canva Sans 2"/>
              </a:rPr>
              <a:t>Catharsis</a:t>
            </a:r>
            <a:r>
              <a:rPr lang="en-US" sz="2500" dirty="0">
                <a:solidFill>
                  <a:srgbClr val="120704"/>
                </a:solidFill>
                <a:latin typeface="Canva Sans 2"/>
              </a:rPr>
              <a:t>: emotional or feeling relief</a:t>
            </a:r>
          </a:p>
          <a:p>
            <a:pPr algn="just">
              <a:lnSpc>
                <a:spcPts val="3500"/>
              </a:lnSpc>
            </a:pPr>
            <a:r>
              <a:rPr lang="en-US" sz="2500" dirty="0">
                <a:solidFill>
                  <a:srgbClr val="120704"/>
                </a:solidFill>
                <a:latin typeface="Canva Sans 2"/>
              </a:rPr>
              <a:t>•    </a:t>
            </a:r>
            <a:r>
              <a:rPr lang="en-US" sz="2500" dirty="0">
                <a:solidFill>
                  <a:srgbClr val="FF0000"/>
                </a:solidFill>
                <a:latin typeface="Canva Sans 2"/>
              </a:rPr>
              <a:t> Vision</a:t>
            </a:r>
            <a:r>
              <a:rPr lang="en-US" sz="2500" dirty="0">
                <a:solidFill>
                  <a:srgbClr val="120704"/>
                </a:solidFill>
                <a:latin typeface="Canva Sans 2"/>
              </a:rPr>
              <a:t>: understand something that is happening deeply</a:t>
            </a:r>
          </a:p>
          <a:p>
            <a:pPr algn="just">
              <a:lnSpc>
                <a:spcPts val="3500"/>
              </a:lnSpc>
            </a:pPr>
            <a:r>
              <a:rPr lang="en-US" sz="2500" dirty="0">
                <a:solidFill>
                  <a:srgbClr val="120704"/>
                </a:solidFill>
                <a:latin typeface="Canva Sans 2"/>
              </a:rPr>
              <a:t>(Rafidah PERBIMA, 2022)</a:t>
            </a:r>
          </a:p>
          <a:p>
            <a:pPr algn="just">
              <a:lnSpc>
                <a:spcPts val="3500"/>
              </a:lnSpc>
            </a:pPr>
            <a:endParaRPr lang="en-US" sz="2500" dirty="0">
              <a:solidFill>
                <a:srgbClr val="120704"/>
              </a:solidFill>
              <a:latin typeface="Canva Sans 2"/>
            </a:endParaRPr>
          </a:p>
        </p:txBody>
      </p:sp>
      <p:pic>
        <p:nvPicPr>
          <p:cNvPr id="5" name="Picture 5"/>
          <p:cNvPicPr>
            <a:picLocks noChangeAspect="1"/>
          </p:cNvPicPr>
          <p:nvPr/>
        </p:nvPicPr>
        <p:blipFill rotWithShape="1">
          <a:blip r:embed="rId3"/>
          <a:srcRect r="-1560" b="72087"/>
          <a:stretch/>
        </p:blipFill>
        <p:spPr>
          <a:xfrm>
            <a:off x="12192000" y="8607511"/>
            <a:ext cx="4224946" cy="1558634"/>
          </a:xfrm>
          <a:prstGeom prst="rect">
            <a:avLst/>
          </a:prstGeom>
        </p:spPr>
      </p:pic>
      <p:pic>
        <p:nvPicPr>
          <p:cNvPr id="6" name="Picture 6"/>
          <p:cNvPicPr>
            <a:picLocks noChangeAspect="1"/>
          </p:cNvPicPr>
          <p:nvPr/>
        </p:nvPicPr>
        <p:blipFill rotWithShape="1">
          <a:blip r:embed="rId4"/>
          <a:srcRect r="26206" b="60908"/>
          <a:stretch/>
        </p:blipFill>
        <p:spPr>
          <a:xfrm rot="-157637">
            <a:off x="13827149" y="6421287"/>
            <a:ext cx="4379579" cy="36463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7329636" y="6678870"/>
            <a:ext cx="4252627" cy="282268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70835" y="7342857"/>
            <a:ext cx="2158695" cy="215869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82313" y="7045948"/>
            <a:ext cx="2455604" cy="2455604"/>
          </a:xfrm>
          <a:prstGeom prst="rect">
            <a:avLst/>
          </a:prstGeom>
        </p:spPr>
      </p:pic>
      <p:sp>
        <p:nvSpPr>
          <p:cNvPr id="6" name="TextBox 6"/>
          <p:cNvSpPr txBox="1"/>
          <p:nvPr/>
        </p:nvSpPr>
        <p:spPr>
          <a:xfrm>
            <a:off x="1327306" y="880698"/>
            <a:ext cx="15298305" cy="2813050"/>
          </a:xfrm>
          <a:prstGeom prst="rect">
            <a:avLst/>
          </a:prstGeom>
        </p:spPr>
        <p:txBody>
          <a:bodyPr lIns="0" tIns="0" rIns="0" bIns="0" rtlCol="0" anchor="t">
            <a:spAutoFit/>
          </a:bodyPr>
          <a:lstStyle/>
          <a:p>
            <a:pPr marL="0" lvl="0" indent="0" algn="ctr">
              <a:lnSpc>
                <a:spcPts val="11000"/>
              </a:lnSpc>
            </a:pPr>
            <a:r>
              <a:rPr lang="en-US" sz="10000">
                <a:solidFill>
                  <a:srgbClr val="000000"/>
                </a:solidFill>
                <a:latin typeface="Source Sans Pro Bold"/>
              </a:rPr>
              <a:t>RELEVANCY OF BIBLIOTHERAPY IN MARA</a:t>
            </a:r>
          </a:p>
        </p:txBody>
      </p:sp>
      <p:sp>
        <p:nvSpPr>
          <p:cNvPr id="7" name="TextBox 7"/>
          <p:cNvSpPr txBox="1"/>
          <p:nvPr/>
        </p:nvSpPr>
        <p:spPr>
          <a:xfrm>
            <a:off x="863708" y="3818226"/>
            <a:ext cx="17014680" cy="3198495"/>
          </a:xfrm>
          <a:prstGeom prst="rect">
            <a:avLst/>
          </a:prstGeom>
        </p:spPr>
        <p:txBody>
          <a:bodyPr lIns="0" tIns="0" rIns="0" bIns="0" rtlCol="0" anchor="t">
            <a:spAutoFit/>
          </a:bodyPr>
          <a:lstStyle/>
          <a:p>
            <a:pPr algn="ctr">
              <a:lnSpc>
                <a:spcPts val="4899"/>
              </a:lnSpc>
            </a:pPr>
            <a:r>
              <a:rPr lang="en-US" sz="3499">
                <a:solidFill>
                  <a:srgbClr val="000000"/>
                </a:solidFill>
                <a:latin typeface="Canva Sans 1 Bold"/>
              </a:rPr>
              <a:t>MARA's bibliotherapy project  supports MARA Human Resource vision, which is </a:t>
            </a:r>
            <a:r>
              <a:rPr lang="en-US" sz="3499">
                <a:solidFill>
                  <a:srgbClr val="000000"/>
                </a:solidFill>
                <a:latin typeface="Canva Sans 1 Bold Italics"/>
              </a:rPr>
              <a:t>"To be the driving force and trigger for the existence of MARA staff to be competent, professional and trustworthy human capital in line with the demands of MARA's direction"</a:t>
            </a:r>
          </a:p>
          <a:p>
            <a:pPr algn="ctr">
              <a:lnSpc>
                <a:spcPts val="4759"/>
              </a:lnSpc>
            </a:pPr>
            <a:endParaRPr lang="en-US" sz="3499">
              <a:solidFill>
                <a:srgbClr val="000000"/>
              </a:solidFill>
              <a:latin typeface="Canva Sans 1 Bold Italics"/>
            </a:endParaRPr>
          </a:p>
        </p:txBody>
      </p:sp>
      <p:pic>
        <p:nvPicPr>
          <p:cNvPr id="8" name="Picture 8"/>
          <p:cNvPicPr>
            <a:picLocks noChangeAspect="1"/>
          </p:cNvPicPr>
          <p:nvPr/>
        </p:nvPicPr>
        <p:blipFill rotWithShape="1">
          <a:blip r:embed="rId7"/>
          <a:srcRect l="44414" b="47227"/>
          <a:stretch/>
        </p:blipFill>
        <p:spPr>
          <a:xfrm rot="241274">
            <a:off x="111779" y="6532915"/>
            <a:ext cx="2965100" cy="3778577"/>
          </a:xfrm>
          <a:prstGeom prst="rect">
            <a:avLst/>
          </a:prstGeom>
        </p:spPr>
      </p:pic>
      <p:pic>
        <p:nvPicPr>
          <p:cNvPr id="9" name="Picture 9"/>
          <p:cNvPicPr>
            <a:picLocks noChangeAspect="1"/>
          </p:cNvPicPr>
          <p:nvPr/>
        </p:nvPicPr>
        <p:blipFill rotWithShape="1">
          <a:blip r:embed="rId8"/>
          <a:srcRect r="35550" b="49435"/>
          <a:stretch/>
        </p:blipFill>
        <p:spPr>
          <a:xfrm rot="-157637">
            <a:off x="14334736" y="5623185"/>
            <a:ext cx="3824997" cy="471658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2560864" y="2147905"/>
            <a:ext cx="13221796" cy="6373498"/>
          </a:xfrm>
          <a:prstGeom prst="rect">
            <a:avLst/>
          </a:prstGeom>
        </p:spPr>
        <p:txBody>
          <a:bodyPr lIns="0" tIns="0" rIns="0" bIns="0" rtlCol="0" anchor="t">
            <a:spAutoFit/>
          </a:bodyPr>
          <a:lstStyle/>
          <a:p>
            <a:pPr>
              <a:lnSpc>
                <a:spcPts val="10010"/>
              </a:lnSpc>
              <a:spcBef>
                <a:spcPct val="0"/>
              </a:spcBef>
            </a:pPr>
            <a:r>
              <a:rPr lang="en-US" sz="9100" dirty="0">
                <a:solidFill>
                  <a:srgbClr val="040606"/>
                </a:solidFill>
                <a:latin typeface="Source Sans Pro Bold"/>
              </a:rPr>
              <a:t>Mental and Emotional Self-Healing Among Staffs Using MARA Bibliotherapy Technique for better productivity</a:t>
            </a:r>
          </a:p>
        </p:txBody>
      </p:sp>
      <p:grpSp>
        <p:nvGrpSpPr>
          <p:cNvPr id="3" name="Group 3"/>
          <p:cNvGrpSpPr>
            <a:grpSpLocks noChangeAspect="1"/>
          </p:cNvGrpSpPr>
          <p:nvPr/>
        </p:nvGrpSpPr>
        <p:grpSpPr>
          <a:xfrm>
            <a:off x="14756793" y="6821888"/>
            <a:ext cx="3531207" cy="3531193"/>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txBody>
            <a:bodyPr/>
            <a:lstStyle/>
            <a:p>
              <a:endParaRPr lang="en-MY" dirty="0"/>
            </a:p>
          </p:txBody>
        </p:sp>
      </p:grpSp>
      <p:sp>
        <p:nvSpPr>
          <p:cNvPr id="5" name="TextBox 5"/>
          <p:cNvSpPr txBox="1"/>
          <p:nvPr/>
        </p:nvSpPr>
        <p:spPr>
          <a:xfrm>
            <a:off x="1814203" y="659423"/>
            <a:ext cx="13422789" cy="1422400"/>
          </a:xfrm>
          <a:prstGeom prst="rect">
            <a:avLst/>
          </a:prstGeom>
        </p:spPr>
        <p:txBody>
          <a:bodyPr lIns="0" tIns="0" rIns="0" bIns="0" rtlCol="0" anchor="t">
            <a:spAutoFit/>
          </a:bodyPr>
          <a:lstStyle/>
          <a:p>
            <a:pPr marL="0" lvl="0" indent="0" algn="ctr">
              <a:lnSpc>
                <a:spcPts val="11000"/>
              </a:lnSpc>
            </a:pPr>
            <a:r>
              <a:rPr lang="en-US" sz="10000">
                <a:solidFill>
                  <a:srgbClr val="456874"/>
                </a:solidFill>
                <a:latin typeface="Source Sans Pro Bold"/>
              </a:rPr>
              <a:t>PROBLEM STATEMENT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106400" y="201481"/>
            <a:ext cx="5057520" cy="3369573"/>
          </a:xfrm>
          <a:prstGeom prst="rect">
            <a:avLst/>
          </a:prstGeom>
        </p:spPr>
      </p:pic>
      <p:sp>
        <p:nvSpPr>
          <p:cNvPr id="3" name="TextBox 3"/>
          <p:cNvSpPr txBox="1"/>
          <p:nvPr/>
        </p:nvSpPr>
        <p:spPr>
          <a:xfrm>
            <a:off x="1028700" y="2653651"/>
            <a:ext cx="15298305" cy="1422400"/>
          </a:xfrm>
          <a:prstGeom prst="rect">
            <a:avLst/>
          </a:prstGeom>
        </p:spPr>
        <p:txBody>
          <a:bodyPr lIns="0" tIns="0" rIns="0" bIns="0" rtlCol="0" anchor="t">
            <a:spAutoFit/>
          </a:bodyPr>
          <a:lstStyle/>
          <a:p>
            <a:pPr marL="0" lvl="0" indent="0" algn="ctr">
              <a:lnSpc>
                <a:spcPts val="11000"/>
              </a:lnSpc>
            </a:pPr>
            <a:r>
              <a:rPr lang="en-US" sz="10000">
                <a:solidFill>
                  <a:srgbClr val="456874"/>
                </a:solidFill>
                <a:latin typeface="Source Sans Pro Bold"/>
              </a:rPr>
              <a:t>OBJECTIVES</a:t>
            </a:r>
          </a:p>
        </p:txBody>
      </p:sp>
      <p:sp>
        <p:nvSpPr>
          <p:cNvPr id="4" name="TextBox 4"/>
          <p:cNvSpPr txBox="1"/>
          <p:nvPr/>
        </p:nvSpPr>
        <p:spPr>
          <a:xfrm>
            <a:off x="4173438" y="4819967"/>
            <a:ext cx="9941123" cy="3580765"/>
          </a:xfrm>
          <a:prstGeom prst="rect">
            <a:avLst/>
          </a:prstGeom>
        </p:spPr>
        <p:txBody>
          <a:bodyPr lIns="0" tIns="0" rIns="0" bIns="0" rtlCol="0" anchor="t">
            <a:spAutoFit/>
          </a:bodyPr>
          <a:lstStyle/>
          <a:p>
            <a:pPr algn="ctr">
              <a:lnSpc>
                <a:spcPts val="4759"/>
              </a:lnSpc>
            </a:pPr>
            <a:r>
              <a:rPr lang="en-US" sz="3399">
                <a:solidFill>
                  <a:srgbClr val="040606"/>
                </a:solidFill>
                <a:latin typeface="Canva Sans 2"/>
              </a:rPr>
              <a:t>1. To reduce depression level among employees</a:t>
            </a:r>
          </a:p>
          <a:p>
            <a:pPr algn="ctr">
              <a:lnSpc>
                <a:spcPts val="4759"/>
              </a:lnSpc>
            </a:pPr>
            <a:r>
              <a:rPr lang="en-US" sz="3399">
                <a:solidFill>
                  <a:srgbClr val="040606"/>
                </a:solidFill>
                <a:latin typeface="Canva Sans 2"/>
              </a:rPr>
              <a:t>2. To reduce anxiety level among employees</a:t>
            </a:r>
          </a:p>
          <a:p>
            <a:pPr algn="ctr">
              <a:lnSpc>
                <a:spcPts val="4759"/>
              </a:lnSpc>
            </a:pPr>
            <a:r>
              <a:rPr lang="en-US" sz="3399">
                <a:solidFill>
                  <a:srgbClr val="040606"/>
                </a:solidFill>
                <a:latin typeface="Canva Sans 2"/>
              </a:rPr>
              <a:t>3. To reduce stress level among employees</a:t>
            </a:r>
          </a:p>
          <a:p>
            <a:pPr algn="ctr">
              <a:lnSpc>
                <a:spcPts val="4759"/>
              </a:lnSpc>
            </a:pPr>
            <a:r>
              <a:rPr lang="en-US" sz="3399">
                <a:solidFill>
                  <a:srgbClr val="040606"/>
                </a:solidFill>
                <a:latin typeface="Canva Sans 2"/>
              </a:rPr>
              <a:t>4. To reduce operational cost</a:t>
            </a:r>
          </a:p>
          <a:p>
            <a:pPr algn="ctr">
              <a:lnSpc>
                <a:spcPts val="4759"/>
              </a:lnSpc>
            </a:pPr>
            <a:r>
              <a:rPr lang="en-US" sz="3399">
                <a:solidFill>
                  <a:srgbClr val="040606"/>
                </a:solidFill>
                <a:latin typeface="Canva Sans 2"/>
              </a:rPr>
              <a:t>5. To reduce manpower</a:t>
            </a:r>
          </a:p>
          <a:p>
            <a:pPr algn="ctr">
              <a:lnSpc>
                <a:spcPts val="4759"/>
              </a:lnSpc>
            </a:pPr>
            <a:endParaRPr lang="en-US" sz="3399">
              <a:solidFill>
                <a:srgbClr val="040606"/>
              </a:solidFill>
              <a:latin typeface="Canva Sans 2"/>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1903</TotalTime>
  <Words>4031</Words>
  <Application>Microsoft Office PowerPoint</Application>
  <PresentationFormat>Custom</PresentationFormat>
  <Paragraphs>448</Paragraphs>
  <Slides>51</Slides>
  <Notes>0</Notes>
  <HiddenSlides>0</HiddenSlides>
  <MMClips>0</MMClips>
  <ScaleCrop>false</ScaleCrop>
  <HeadingPairs>
    <vt:vector size="6" baseType="variant">
      <vt:variant>
        <vt:lpstr>Fonts Used</vt:lpstr>
      </vt:variant>
      <vt:variant>
        <vt:i4>35</vt:i4>
      </vt:variant>
      <vt:variant>
        <vt:lpstr>Theme</vt:lpstr>
      </vt:variant>
      <vt:variant>
        <vt:i4>1</vt:i4>
      </vt:variant>
      <vt:variant>
        <vt:lpstr>Slide Titles</vt:lpstr>
      </vt:variant>
      <vt:variant>
        <vt:i4>51</vt:i4>
      </vt:variant>
    </vt:vector>
  </HeadingPairs>
  <TitlesOfParts>
    <vt:vector size="87" baseType="lpstr">
      <vt:lpstr>Sunborn</vt:lpstr>
      <vt:lpstr>Montserrat</vt:lpstr>
      <vt:lpstr>Open Sans Bold</vt:lpstr>
      <vt:lpstr>BDScript Bold</vt:lpstr>
      <vt:lpstr>Oswald Bold</vt:lpstr>
      <vt:lpstr>Glacial Indifference Bold</vt:lpstr>
      <vt:lpstr>Sunborn Bold</vt:lpstr>
      <vt:lpstr>Arimo Bold</vt:lpstr>
      <vt:lpstr>Arial</vt:lpstr>
      <vt:lpstr>Canva Sans 1 Bold Italics</vt:lpstr>
      <vt:lpstr>Agrandir Medium</vt:lpstr>
      <vt:lpstr>Calibri</vt:lpstr>
      <vt:lpstr>Canva Sans 2 Bold</vt:lpstr>
      <vt:lpstr>Lora Bold</vt:lpstr>
      <vt:lpstr>Archivo Black Bold</vt:lpstr>
      <vt:lpstr>Agrandir Medium Bold</vt:lpstr>
      <vt:lpstr>Canva Sans 1 Bold</vt:lpstr>
      <vt:lpstr>Source Sans Pro Bold</vt:lpstr>
      <vt:lpstr>Mont Bold</vt:lpstr>
      <vt:lpstr>Agrandir Narrow Bold</vt:lpstr>
      <vt:lpstr>Open Sans</vt:lpstr>
      <vt:lpstr>League Spartan</vt:lpstr>
      <vt:lpstr>Sukar Black</vt:lpstr>
      <vt:lpstr>Lobster Two</vt:lpstr>
      <vt:lpstr>Allura</vt:lpstr>
      <vt:lpstr>Source Sans Pro</vt:lpstr>
      <vt:lpstr>Abril Fatface</vt:lpstr>
      <vt:lpstr>Canva Sans 2</vt:lpstr>
      <vt:lpstr>YAFLd8sKbwc 1</vt:lpstr>
      <vt:lpstr>Canva Sans 1</vt:lpstr>
      <vt:lpstr>Bangers Bold</vt:lpstr>
      <vt:lpstr>Merchaot</vt:lpstr>
      <vt:lpstr>Lora</vt:lpstr>
      <vt:lpstr>YAD7QhG2T6o 0</vt:lpstr>
      <vt:lpstr>Marcellus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edit MTE 2023</dc:title>
  <dc:creator>Nur Syafiqah binti. Saharuddin</dc:creator>
  <cp:lastModifiedBy>Nur Syafiqah binti. Saharuddin</cp:lastModifiedBy>
  <cp:revision>88</cp:revision>
  <dcterms:created xsi:type="dcterms:W3CDTF">2006-08-16T00:00:00Z</dcterms:created>
  <dcterms:modified xsi:type="dcterms:W3CDTF">2023-03-24T04:20:52Z</dcterms:modified>
  <dc:identifier>DAFZYeSxqk4</dc:identifier>
</cp:coreProperties>
</file>