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21386800" cy="30279975"/>
  <p:notesSz cx="29457650" cy="41114663"/>
  <p:defaultTextStyle>
    <a:defPPr>
      <a:defRPr lang="en-US"/>
    </a:defPPr>
    <a:lvl1pPr algn="l" defTabSz="2951163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1474788" indent="-1017588" algn="l" defTabSz="2951163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2951163" indent="-2036763" algn="l" defTabSz="2951163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4427538" indent="-3055938" algn="l" defTabSz="2951163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5903913" indent="-4075113" algn="l" defTabSz="2951163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537">
          <p15:clr>
            <a:srgbClr val="A4A3A4"/>
          </p15:clr>
        </p15:guide>
        <p15:guide id="2" pos="67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TLJYL" initials="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D1D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00" autoAdjust="0"/>
    <p:restoredTop sz="94660"/>
  </p:normalViewPr>
  <p:slideViewPr>
    <p:cSldViewPr>
      <p:cViewPr>
        <p:scale>
          <a:sx n="37" d="100"/>
          <a:sy n="37" d="100"/>
        </p:scale>
        <p:origin x="-4374" y="156"/>
      </p:cViewPr>
      <p:guideLst>
        <p:guide orient="horz" pos="9537"/>
        <p:guide pos="67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8299154-3B30-4529-AA25-0758C6CBE9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7" y="5"/>
            <a:ext cx="12764744" cy="2062937"/>
          </a:xfrm>
          <a:prstGeom prst="rect">
            <a:avLst/>
          </a:prstGeom>
        </p:spPr>
        <p:txBody>
          <a:bodyPr vert="horz" lIns="420746" tIns="210375" rIns="420746" bIns="210375" rtlCol="0"/>
          <a:lstStyle>
            <a:lvl1pPr algn="l" defTabSz="4236702" eaLnBrk="1" fontAlgn="auto" hangingPunct="1">
              <a:spcBef>
                <a:spcPts val="0"/>
              </a:spcBef>
              <a:spcAft>
                <a:spcPts val="0"/>
              </a:spcAft>
              <a:defRPr sz="55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1699C6F-77FE-4230-805F-FDA3CB8FA31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6685791" y="5"/>
            <a:ext cx="12764744" cy="2062937"/>
          </a:xfrm>
          <a:prstGeom prst="rect">
            <a:avLst/>
          </a:prstGeom>
        </p:spPr>
        <p:txBody>
          <a:bodyPr vert="horz" lIns="420746" tIns="210375" rIns="420746" bIns="210375" rtlCol="0"/>
          <a:lstStyle>
            <a:lvl1pPr algn="r" defTabSz="4236702" eaLnBrk="1" fontAlgn="auto" hangingPunct="1">
              <a:spcBef>
                <a:spcPts val="0"/>
              </a:spcBef>
              <a:spcAft>
                <a:spcPts val="0"/>
              </a:spcAft>
              <a:defRPr sz="5500">
                <a:latin typeface="+mn-lt"/>
              </a:defRPr>
            </a:lvl1pPr>
          </a:lstStyle>
          <a:p>
            <a:pPr>
              <a:defRPr/>
            </a:pPr>
            <a:fld id="{2C0F7494-856E-483C-B8E7-82258DC41CAA}" type="datetimeFigureOut">
              <a:rPr lang="en-US"/>
              <a:pPr>
                <a:defRPr/>
              </a:pPr>
              <a:t>5/4/2023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B037AE7E-DD1C-4E07-A041-47C68F7F84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828213" y="5135563"/>
            <a:ext cx="9801225" cy="1387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20746" tIns="210375" rIns="420746" bIns="21037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5714614F-C5C0-49DE-B440-5417EDC470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45532" y="19787337"/>
            <a:ext cx="23566594" cy="16188829"/>
          </a:xfrm>
          <a:prstGeom prst="rect">
            <a:avLst/>
          </a:prstGeom>
        </p:spPr>
        <p:txBody>
          <a:bodyPr vert="horz" lIns="420746" tIns="210375" rIns="420746" bIns="21037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B4F117-7CBF-4338-8B7E-D3E17320F5E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7" y="39051731"/>
            <a:ext cx="12764744" cy="2062937"/>
          </a:xfrm>
          <a:prstGeom prst="rect">
            <a:avLst/>
          </a:prstGeom>
        </p:spPr>
        <p:txBody>
          <a:bodyPr vert="horz" lIns="420746" tIns="210375" rIns="420746" bIns="210375" rtlCol="0" anchor="b"/>
          <a:lstStyle>
            <a:lvl1pPr algn="l" defTabSz="4236702" eaLnBrk="1" fontAlgn="auto" hangingPunct="1">
              <a:spcBef>
                <a:spcPts val="0"/>
              </a:spcBef>
              <a:spcAft>
                <a:spcPts val="0"/>
              </a:spcAft>
              <a:defRPr sz="55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9861B9-E62A-49A3-903F-6F3687BD8C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6685791" y="39051731"/>
            <a:ext cx="12764744" cy="2062937"/>
          </a:xfrm>
          <a:prstGeom prst="rect">
            <a:avLst/>
          </a:prstGeom>
        </p:spPr>
        <p:txBody>
          <a:bodyPr vert="horz" wrap="square" lIns="420746" tIns="210375" rIns="420746" bIns="21037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5500"/>
            </a:lvl1pPr>
          </a:lstStyle>
          <a:p>
            <a:fld id="{AFC08882-869C-4D81-B128-D2C25DC80D8E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754299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xmlns="" id="{B84BBB4E-A6C4-464E-A080-320640F63F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xmlns="" id="{2502C264-C929-4C1E-ACE4-717036547A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xmlns="" id="{B8D9748E-399E-46CE-AD8F-0D539ECF7A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66162" indent="-410065">
              <a:defRPr sz="8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640251" indent="-328048">
              <a:defRPr sz="8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296352" indent="-328048">
              <a:defRPr sz="8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952449" indent="-328048">
              <a:defRPr sz="8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608551" indent="-328048" defTabSz="423504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264656" indent="-328048" defTabSz="423504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920758" indent="-328048" defTabSz="423504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576855" indent="-328048" defTabSz="423504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710D6CB-95AE-4A4C-AFB5-F0C9A24AC53C}" type="slidenum">
              <a:rPr lang="en-US" altLang="pl-PL" sz="5500"/>
              <a:pPr/>
              <a:t>1</a:t>
            </a:fld>
            <a:endParaRPr lang="en-US" altLang="pl-PL" sz="5500"/>
          </a:p>
        </p:txBody>
      </p:sp>
    </p:spTree>
    <p:extLst>
      <p:ext uri="{BB962C8B-B14F-4D97-AF65-F5344CB8AC3E}">
        <p14:creationId xmlns:p14="http://schemas.microsoft.com/office/powerpoint/2010/main" val="273490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010" y="9406420"/>
            <a:ext cx="18178780" cy="64905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8020" y="17158652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53BE14-1281-4376-B611-5A55A3BDA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861C1-28E0-44AB-B1DA-17463183EA15}" type="datetimeFigureOut">
              <a:rPr lang="en-US"/>
              <a:pPr>
                <a:defRPr/>
              </a:pPr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CEBAC9-19F4-439A-927C-B235CE8A4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F738EC-308E-4B31-BED5-4D0B6A5C5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7DFA6-EA6C-4FB4-8BAB-102D21F158D9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88178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A2B226-7444-49D1-9912-864CF9214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BB2B7-B786-4C9A-B6B5-1449F5BA592D}" type="datetimeFigureOut">
              <a:rPr lang="en-US"/>
              <a:pPr>
                <a:defRPr/>
              </a:pPr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B57380-B16A-4826-BC2C-7624D9ADF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B5FC81-47AF-496B-9FDA-048FACF0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DF50E-178E-4F46-8DDD-9ECB6835B6AC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1289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05430" y="1212605"/>
            <a:ext cx="4812030" cy="2583610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9340" y="1212605"/>
            <a:ext cx="14079643" cy="2583610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F6F2E5-71FE-4D18-8970-24A3658D9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53255-D7DF-4531-A5C3-B32FBF7F4DE4}" type="datetimeFigureOut">
              <a:rPr lang="en-US"/>
              <a:pPr>
                <a:defRPr/>
              </a:pPr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7E0F54-A1F3-4834-9D27-86A58BF40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57B868-F32C-4C8C-893B-586A65BC9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881D2-1CE6-423E-917B-C404BB505A82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68294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D123A6-E7F1-4107-91BD-50DA59043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8883C-7D68-4D1E-B6C7-73F7B3C227E6}" type="datetimeFigureOut">
              <a:rPr lang="en-US"/>
              <a:pPr>
                <a:defRPr/>
              </a:pPr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05BB4C-40B4-4131-814C-14C07B6B4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3771BE-D4BC-4710-82BB-2791C1FB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D0B33-EAF9-4C2A-B6BE-1A969EDE2AAB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44140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410" y="19457690"/>
            <a:ext cx="18178780" cy="6013939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410" y="12833948"/>
            <a:ext cx="18178780" cy="6623742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16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2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80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7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B4A4E6-6310-4048-9C59-B777FCC5D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8A7C5-23B2-4D03-9F7B-777B209FBF55}" type="datetimeFigureOut">
              <a:rPr lang="en-US"/>
              <a:pPr>
                <a:defRPr/>
              </a:pPr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173EC3-6B38-443B-99E1-8412A1F12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7181A5-782C-4F09-9FF4-1681555CE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45769-5879-4E77-BDE9-16B65C212AC1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10886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340" y="7065330"/>
            <a:ext cx="9445837" cy="19983384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71623" y="7065330"/>
            <a:ext cx="9445837" cy="19983384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61F6072-E808-4464-9390-43764C071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04AB2-F902-4688-8180-9A3E244B783F}" type="datetimeFigureOut">
              <a:rPr lang="en-US"/>
              <a:pPr>
                <a:defRPr/>
              </a:pPr>
              <a:t>5/4/2023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E2B3812-227C-491B-81AE-5EE1D2067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2A3CFA2-D520-4DEC-A5C1-92BE52200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8B76C-9680-4712-B72C-5D62A6909B7D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403143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340" y="6777950"/>
            <a:ext cx="9449551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340" y="9602677"/>
            <a:ext cx="9449551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4198" y="6777950"/>
            <a:ext cx="9453263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4198" y="9602677"/>
            <a:ext cx="9453263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FE2CBD8E-7749-4867-A516-DA0FB7AF2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DE6FE-A6F3-4D4E-9D33-D206D90902CD}" type="datetimeFigureOut">
              <a:rPr lang="en-US"/>
              <a:pPr>
                <a:defRPr/>
              </a:pPr>
              <a:t>5/4/2023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A9F3A75-4F56-4B32-BB10-1B8E8C288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1D874AA5-2274-4E6F-B0C5-C022AE7E4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FE2E9-C5A7-41C7-BF43-B10E2D4FBDDD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81626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B9E31073-A341-4191-8795-87B1B12F7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1ECFD-43A3-48C9-8607-42E80FE7C7D6}" type="datetimeFigureOut">
              <a:rPr lang="en-US"/>
              <a:pPr>
                <a:defRPr/>
              </a:pPr>
              <a:t>5/4/2023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2352F46-5271-437D-8802-AA2E5BF45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46FF5480-6A5C-4386-A706-1CF243F2D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15D88-D1E3-4283-81C8-2921CB6A66B0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826553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79AB6A2E-217B-4574-9435-46639E1FC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7038D-AC28-4D15-9A25-D045820B602D}" type="datetimeFigureOut">
              <a:rPr lang="en-US"/>
              <a:pPr>
                <a:defRPr/>
              </a:pPr>
              <a:t>5/4/2023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5E2D03DC-9514-46C2-9F58-BC160726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BA94C53E-915E-4024-8220-4038DF60B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DA5D8-7AB7-4E57-A4C9-2191D118E452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77220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341" y="1205591"/>
            <a:ext cx="7036110" cy="513077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1645" y="1205594"/>
            <a:ext cx="11955815" cy="25843120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341" y="6336367"/>
            <a:ext cx="7036110" cy="20712346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F168953-F0DA-47C2-9E79-B574FCE62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AB715-B437-4C0C-8252-221A7F8B35AC}" type="datetimeFigureOut">
              <a:rPr lang="en-US"/>
              <a:pPr>
                <a:defRPr/>
              </a:pPr>
              <a:t>5/4/2023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1FA44FC-8FE3-4CE3-BE28-10BDA4409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4CC1BBD-B4A8-4C8F-BE30-A731AE6FD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5486C-80E8-4EB7-9E86-9DEA555B6EE8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76510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962" y="21195982"/>
            <a:ext cx="12832080" cy="250230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962" y="2705572"/>
            <a:ext cx="12832080" cy="18167985"/>
          </a:xfrm>
        </p:spPr>
        <p:txBody>
          <a:bodyPr rtlCol="0">
            <a:normAutofit/>
          </a:bodyPr>
          <a:lstStyle>
            <a:lvl1pPr marL="0" indent="0">
              <a:buNone/>
              <a:defRPr sz="10300"/>
            </a:lvl1pPr>
            <a:lvl2pPr marL="1476162" indent="0">
              <a:buNone/>
              <a:defRPr sz="9000"/>
            </a:lvl2pPr>
            <a:lvl3pPr marL="2952323" indent="0">
              <a:buNone/>
              <a:defRPr sz="7700"/>
            </a:lvl3pPr>
            <a:lvl4pPr marL="4428485" indent="0">
              <a:buNone/>
              <a:defRPr sz="6500"/>
            </a:lvl4pPr>
            <a:lvl5pPr marL="5904647" indent="0">
              <a:buNone/>
              <a:defRPr sz="6500"/>
            </a:lvl5pPr>
            <a:lvl6pPr marL="7380808" indent="0">
              <a:buNone/>
              <a:defRPr sz="6500"/>
            </a:lvl6pPr>
            <a:lvl7pPr marL="8856970" indent="0">
              <a:buNone/>
              <a:defRPr sz="6500"/>
            </a:lvl7pPr>
            <a:lvl8pPr marL="10333131" indent="0">
              <a:buNone/>
              <a:defRPr sz="6500"/>
            </a:lvl8pPr>
            <a:lvl9pPr marL="11809293" indent="0">
              <a:buNone/>
              <a:defRPr sz="6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962" y="23698288"/>
            <a:ext cx="12832080" cy="3553689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2BC5095-5070-4EA2-BEB7-B4B12B88E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E8FDE-3082-4D9A-84FF-7209F0BD8C6B}" type="datetimeFigureOut">
              <a:rPr lang="en-US"/>
              <a:pPr>
                <a:defRPr/>
              </a:pPr>
              <a:t>5/4/2023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3A95CCA-67D3-44AE-B846-6E7CAFC0C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CFE0368-BA66-4BA6-9C61-5104ACD00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EB08F-F660-438A-8305-0B73D43043E6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59725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390658A8-53DB-4AEE-9FF7-066F3651DF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9975" y="1212850"/>
            <a:ext cx="19246850" cy="50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232" tIns="147616" rIns="295232" bIns="1476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75C42160-9F1C-4BD6-B353-DA50F80680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9975" y="7065963"/>
            <a:ext cx="19246850" cy="1998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78E5B1-90AE-4262-96F6-B8766C742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9975" y="28065413"/>
            <a:ext cx="4989513" cy="1611312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 defTabSz="2952323" eaLnBrk="1" fontAlgn="auto" hangingPunct="1">
              <a:spcBef>
                <a:spcPts val="0"/>
              </a:spcBef>
              <a:spcAft>
                <a:spcPts val="0"/>
              </a:spcAft>
              <a:defRPr sz="3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D61AD6-4A9C-4A0B-BB5B-C1A1AE133E33}" type="datetimeFigureOut">
              <a:rPr lang="en-US"/>
              <a:pPr>
                <a:defRPr/>
              </a:pPr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5A124B-1460-4F9B-A1B6-CB5F80D0E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07263" y="28065413"/>
            <a:ext cx="6772275" cy="1611312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 defTabSz="2952323" eaLnBrk="1" fontAlgn="auto" hangingPunct="1">
              <a:spcBef>
                <a:spcPts val="0"/>
              </a:spcBef>
              <a:spcAft>
                <a:spcPts val="0"/>
              </a:spcAft>
              <a:defRPr sz="3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195FA4-6920-402A-95A0-C3B00B7B4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327313" y="28065413"/>
            <a:ext cx="4989512" cy="1611312"/>
          </a:xfrm>
          <a:prstGeom prst="rect">
            <a:avLst/>
          </a:prstGeom>
        </p:spPr>
        <p:txBody>
          <a:bodyPr vert="horz" wrap="square" lIns="295232" tIns="147616" rIns="295232" bIns="14761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900">
                <a:solidFill>
                  <a:srgbClr val="898989"/>
                </a:solidFill>
              </a:defRPr>
            </a:lvl1pPr>
          </a:lstStyle>
          <a:p>
            <a:fld id="{2A6C275A-B2EE-4C5F-81C6-F7C8B8DBB4FC}" type="slidenum">
              <a:rPr lang="en-US" altLang="pl-PL"/>
              <a:pPr/>
              <a:t>‹#›</a:t>
            </a:fld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1163" rtl="0" eaLnBrk="0" fontAlgn="base" hangingPunct="0">
        <a:spcBef>
          <a:spcPct val="0"/>
        </a:spcBef>
        <a:spcAft>
          <a:spcPct val="0"/>
        </a:spcAft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2pPr>
      <a:lvl3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3pPr>
      <a:lvl4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4pPr>
      <a:lvl5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5pPr>
      <a:lvl6pPr marL="4572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6pPr>
      <a:lvl7pPr marL="9144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7pPr>
      <a:lvl8pPr marL="13716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8pPr>
      <a:lvl9pPr marL="18288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9pPr>
    </p:titleStyle>
    <p:bodyStyle>
      <a:lvl1pPr marL="1106488" indent="-1106488" algn="l" defTabSz="2951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13" indent="-922338" algn="l" defTabSz="2951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89350" indent="-736600" algn="l" defTabSz="2951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5725" indent="-736600" algn="l" defTabSz="2951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100" indent="-736600" algn="l" defTabSz="2951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D8FBBF18-1CE9-46F7-B209-6E0EB26CC771}"/>
              </a:ext>
            </a:extLst>
          </p:cNvPr>
          <p:cNvSpPr/>
          <p:nvPr/>
        </p:nvSpPr>
        <p:spPr>
          <a:xfrm>
            <a:off x="0" y="0"/>
            <a:ext cx="21386800" cy="433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50" name="AutoShape 4" descr="http://ibemag.pl/templates/rt_ambrosia/custom/images/logoEMAG3.svg">
            <a:extLst>
              <a:ext uri="{FF2B5EF4-FFF2-40B4-BE49-F238E27FC236}">
                <a16:creationId xmlns:a16="http://schemas.microsoft.com/office/drawing/2014/main" xmlns="" id="{2987FB93-C025-42C0-99B5-716FE1D6F7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051" name="AutoShape 6" descr="http://ibemag.pl/templates/rt_ambrosia/custom/images/logoEMAG3.svg">
            <a:extLst>
              <a:ext uri="{FF2B5EF4-FFF2-40B4-BE49-F238E27FC236}">
                <a16:creationId xmlns:a16="http://schemas.microsoft.com/office/drawing/2014/main" xmlns="" id="{995CFD70-5530-4A0F-9D48-F149359524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052" name="AutoShape 8" descr="http://ibemag.pl/templates/rt_ambrosia/custom/images/logoEMAG3.svg">
            <a:extLst>
              <a:ext uri="{FF2B5EF4-FFF2-40B4-BE49-F238E27FC236}">
                <a16:creationId xmlns:a16="http://schemas.microsoft.com/office/drawing/2014/main" xmlns="" id="{3F25884F-0A49-4496-A28E-4CEEE196A8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xmlns="" id="{18644A41-D04D-45C5-A00C-395B976BD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2566" y="1333389"/>
            <a:ext cx="1454561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pl-PL" sz="54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Dysza wodna samoczyszcząca </a:t>
            </a:r>
          </a:p>
          <a:p>
            <a:pPr algn="ctr" eaLnBrk="1" hangingPunct="1"/>
            <a:r>
              <a:rPr lang="pl-PL" sz="5400" b="1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KMG-EWS</a:t>
            </a:r>
            <a:endParaRPr lang="en-US" altLang="pl-PL" sz="5400" b="1" dirty="0">
              <a:latin typeface="Arial Black" panose="020B0A04020102020204" pitchFamily="34" charset="0"/>
            </a:endParaRPr>
          </a:p>
        </p:txBody>
      </p:sp>
      <p:sp>
        <p:nvSpPr>
          <p:cNvPr id="2059" name="TextBox 7">
            <a:extLst>
              <a:ext uri="{FF2B5EF4-FFF2-40B4-BE49-F238E27FC236}">
                <a16:creationId xmlns:a16="http://schemas.microsoft.com/office/drawing/2014/main" xmlns="" id="{4B446B5D-7804-4459-994B-1FD47CC43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48" y="4336600"/>
            <a:ext cx="2024047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l-PL" sz="3200" b="1" dirty="0"/>
              <a:t>Samoczyszcząca dysza wodna KMG-EWS z zawirowywaczem, służy do wytwarzania jednorodnego strumienia zraszającego o kształcie pełnego stożka, przeznaczona do wielu zastosowań, w szczególności redukcji pyłów oraz do instalacji gaszenia i niedopuszczania do zapłonu metanu w warunkach górnictwa podziemnego lub innych źródeł zapłonu. Dysza posiada układ samooczyszczenia, za pomocą specjalnej iglicy, eliminując do minimum jej konserwację przez obsługę, a zastosowany innowacyjny ruchomy zawirowywacz doprowadza do ruchu obrotowego wody z dużą prędkością, co korzystnie wpływa na uzyskanie wysokiej jednorodności rozkładu frakcyjnego kropel oraz wysokiej </a:t>
            </a:r>
            <a:r>
              <a:rPr lang="pl-PL" sz="3200" b="1" dirty="0" smtClean="0"/>
              <a:t>energii kinetycznej strugi. </a:t>
            </a:r>
            <a:endParaRPr lang="pl-PL" altLang="pl-PL" sz="3200" b="1" dirty="0"/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xmlns="" id="{1FF04ED3-D70D-4E56-9259-9EBF0528B208}"/>
              </a:ext>
            </a:extLst>
          </p:cNvPr>
          <p:cNvSpPr txBox="1"/>
          <p:nvPr/>
        </p:nvSpPr>
        <p:spPr>
          <a:xfrm>
            <a:off x="8759516" y="8550192"/>
            <a:ext cx="1190256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2952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dirty="0"/>
              <a:t>Parametry pracy dyszy</a:t>
            </a:r>
            <a:endParaRPr lang="pl-PL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xmlns="" id="{E2BC5008-A42A-45C5-B26A-AE4EAEF5AC46}"/>
              </a:ext>
            </a:extLst>
          </p:cNvPr>
          <p:cNvSpPr txBox="1"/>
          <p:nvPr/>
        </p:nvSpPr>
        <p:spPr>
          <a:xfrm>
            <a:off x="581199" y="11251657"/>
            <a:ext cx="7506383" cy="67403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2952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dirty="0">
                <a:latin typeface="+mn-lt"/>
              </a:rPr>
              <a:t>Innowacyjność</a:t>
            </a:r>
          </a:p>
          <a:p>
            <a:pPr algn="just" defTabSz="2952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Opracowana dysza wodna posiada </a:t>
            </a:r>
            <a:r>
              <a:rPr lang="pl-PL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nowatorskie</a:t>
            </a:r>
            <a:br>
              <a:rPr lang="pl-PL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</a:t>
            </a: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 spotykane do tej pory rozwiązanie zawirowywacza ulokowanego na ruchomym tłoczysku, spełniającym </a:t>
            </a:r>
            <a:r>
              <a:rPr lang="pl-PL" sz="2800" dirty="0">
                <a:latin typeface="Calibri" panose="020F0502020204030204" pitchFamily="34" charset="0"/>
              </a:rPr>
              <a:t>równocześnie funkcję czyszczącą dzięki zastosowaniu iglicy na jego końcu, która oczyszcza otwór wylotowy dyszy KMG-EWS. Dysza posiada opatentowany układ wylotowy, zapobiegający wykraplaniu się wody </a:t>
            </a:r>
            <a:r>
              <a:rPr lang="pl-PL" sz="2800" dirty="0" smtClean="0">
                <a:latin typeface="Calibri" panose="020F0502020204030204" pitchFamily="34" charset="0"/>
              </a:rPr>
              <a:t/>
            </a:r>
            <a:br>
              <a:rPr lang="pl-PL" sz="2800" dirty="0" smtClean="0">
                <a:latin typeface="Calibri" panose="020F0502020204030204" pitchFamily="34" charset="0"/>
              </a:rPr>
            </a:br>
            <a:r>
              <a:rPr lang="pl-PL" sz="2800" dirty="0" smtClean="0">
                <a:latin typeface="Calibri" panose="020F0502020204030204" pitchFamily="34" charset="0"/>
              </a:rPr>
              <a:t>w przypadku </a:t>
            </a:r>
            <a:r>
              <a:rPr lang="pl-PL" sz="2800" dirty="0">
                <a:latin typeface="Calibri" panose="020F0502020204030204" pitchFamily="34" charset="0"/>
              </a:rPr>
              <a:t>odcięcia zasilania. Zastosowany dodatkowy układ eżektorowy w dyszy samoczyszczącej KMG-EWS, umożliwił osiągnięcie wysokiego poziomu jednorodności frakcyjnej kropel, niemalże w całym zakresie wartości ciśnienia zasilania dyszy.</a:t>
            </a:r>
          </a:p>
        </p:txBody>
      </p:sp>
      <p:sp>
        <p:nvSpPr>
          <p:cNvPr id="2065" name="TextBox 9">
            <a:extLst>
              <a:ext uri="{FF2B5EF4-FFF2-40B4-BE49-F238E27FC236}">
                <a16:creationId xmlns:a16="http://schemas.microsoft.com/office/drawing/2014/main" xmlns="" id="{0CEF0842-B1DE-4881-9139-F38CD8ADF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19" y="22409027"/>
            <a:ext cx="7506383" cy="372409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4000" b="1" dirty="0">
                <a:latin typeface="+mn-lt"/>
              </a:rPr>
              <a:t>Testy laboratoryjne</a:t>
            </a:r>
          </a:p>
          <a:p>
            <a:pPr algn="just" eaLnBrk="1" hangingPunct="1"/>
            <a:r>
              <a:rPr lang="pl-PL" sz="2800" dirty="0">
                <a:solidFill>
                  <a:schemeClr val="dk1"/>
                </a:solidFill>
              </a:rPr>
              <a:t>Rozwiązanie, co do idei działania jest na najwyższym stopniu gotowości. Prototypową dyszę samoczyszczącą KMG-EWS wykonano oraz poddano próbom laboratoryjnym i w warunkach zbliżonych do rzeczywistych, gdzie zweryfikowano rozwiązanie i uzyskano pozytywne efekty jej pracy pod kątem wytwarzania strumienia zraszającego</a:t>
            </a:r>
          </a:p>
        </p:txBody>
      </p:sp>
      <p:sp>
        <p:nvSpPr>
          <p:cNvPr id="2066" name="Rectangle 13">
            <a:extLst>
              <a:ext uri="{FF2B5EF4-FFF2-40B4-BE49-F238E27FC236}">
                <a16:creationId xmlns:a16="http://schemas.microsoft.com/office/drawing/2014/main" xmlns="" id="{7C5F2CBC-C265-4CDD-BCE4-D8952E15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13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pic>
        <p:nvPicPr>
          <p:cNvPr id="1029" name="Picture 5" descr="Elektron">
            <a:extLst>
              <a:ext uri="{FF2B5EF4-FFF2-40B4-BE49-F238E27FC236}">
                <a16:creationId xmlns:a16="http://schemas.microsoft.com/office/drawing/2014/main" xmlns="" id="{E10D7806-A6B3-4DD6-8F41-16E66E8CC9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" t="4634" r="78581" b="9448"/>
          <a:stretch/>
        </p:blipFill>
        <p:spPr bwMode="auto">
          <a:xfrm>
            <a:off x="17762496" y="378347"/>
            <a:ext cx="2764533" cy="194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86266766-E3E4-4530-AEE0-E5FFF705963B}"/>
              </a:ext>
            </a:extLst>
          </p:cNvPr>
          <p:cNvSpPr/>
          <p:nvPr/>
        </p:nvSpPr>
        <p:spPr>
          <a:xfrm>
            <a:off x="12552" y="2931726"/>
            <a:ext cx="4802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952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latin typeface="Verdana" panose="020B0604030504040204" pitchFamily="34" charset="0"/>
                <a:ea typeface="Verdana" panose="020B0604030504040204" pitchFamily="34" charset="0"/>
              </a:rPr>
              <a:t>Instytut Techniki Górniczej </a:t>
            </a: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xmlns="" id="{935DF99A-2CEF-4547-8D00-7A566FE203D4}"/>
              </a:ext>
            </a:extLst>
          </p:cNvPr>
          <p:cNvSpPr txBox="1"/>
          <p:nvPr/>
        </p:nvSpPr>
        <p:spPr>
          <a:xfrm>
            <a:off x="8759516" y="23787967"/>
            <a:ext cx="11965606" cy="58785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2952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dirty="0">
                <a:latin typeface="+mn-lt"/>
              </a:rPr>
              <a:t>Komercjalizacja rozwiązania</a:t>
            </a:r>
          </a:p>
          <a:p>
            <a:pPr algn="just"/>
            <a:r>
              <a:rPr lang="pl-PL" sz="2800" dirty="0">
                <a:latin typeface="Calibri" panose="020F0502020204030204" pitchFamily="34" charset="0"/>
              </a:rPr>
              <a:t>Przed przystąpieniem do prac projektowych dyszy samoczyszczącej, przeprowadzono rozeznanie rynku pod kątem zastosowania dyszy. Wynikało z niej, że rozwiązanie jest wręcz wyczekiwane przez rynek górniczy, który potrzebuje dysz wodnych samoczyszczących w wielu miejscach występowania zagrożenia pyłem oraz metanem. Już na etapie badań laboratoryjnych firma ELEKTRON pozyskała klientów dyszy samoczyszczącej z branży górniczej, zainteresowanych wdrożeniem rozwiązania, a obecnie prowadzone są rozmowy dotyczące sprzedaży w przemyśle maszynowym. Firma EELTRON wykonała szereg egzemplarzy prototypowych i wariantów dyszy, które poddawane były testom. ITG KOMAG wraz z FIW ELEKTRON posiadają umowę o współpracy i obecnie przekazana została dokumentacja techniczna dyszy, na podstawie której FIW ELEKTRON rozpocznie produkcję seryjną.</a:t>
            </a: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xmlns="" id="{BF4186F9-CFAA-44F9-95E0-CC1C67A88A13}"/>
              </a:ext>
            </a:extLst>
          </p:cNvPr>
          <p:cNvSpPr/>
          <p:nvPr/>
        </p:nvSpPr>
        <p:spPr>
          <a:xfrm>
            <a:off x="16598054" y="2376659"/>
            <a:ext cx="50967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952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latin typeface="Verdana" panose="020B0604030504040204" pitchFamily="34" charset="0"/>
                <a:ea typeface="Verdana" panose="020B0604030504040204" pitchFamily="34" charset="0"/>
              </a:rPr>
              <a:t>Firma Innowacyjno-Wdrożeniowa</a:t>
            </a:r>
          </a:p>
          <a:p>
            <a:pPr algn="ctr" defTabSz="2952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latin typeface="Verdana" panose="020B0604030504040204" pitchFamily="34" charset="0"/>
                <a:ea typeface="Verdana" panose="020B0604030504040204" pitchFamily="34" charset="0"/>
              </a:rPr>
              <a:t>ELEKTRON</a:t>
            </a: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xmlns="" id="{406D9EE9-4D4B-4B72-9D36-C0F2FBB32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9516" y="21219566"/>
            <a:ext cx="11867470" cy="198515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4000" b="1" dirty="0">
                <a:latin typeface="+mn-lt"/>
              </a:rPr>
              <a:t>Zastosowane wynalazki</a:t>
            </a:r>
          </a:p>
          <a:p>
            <a:pPr algn="just" eaLnBrk="1" hangingPunct="1"/>
            <a:r>
              <a:rPr lang="pl-PL" sz="2800" dirty="0"/>
              <a:t>W rozwiązaniu zastosowano wynalazek zgłoszony do UP RP  </a:t>
            </a:r>
            <a:br>
              <a:rPr lang="pl-PL" sz="2800" dirty="0"/>
            </a:br>
            <a:r>
              <a:rPr lang="pl-PL" sz="2800" dirty="0"/>
              <a:t>(uprawniony ITG KOMAG</a:t>
            </a:r>
            <a:r>
              <a:rPr lang="pl-PL" sz="2800" dirty="0" smtClean="0"/>
              <a:t>):</a:t>
            </a:r>
          </a:p>
          <a:p>
            <a:pPr algn="just" eaLnBrk="1" hangingPunct="1"/>
            <a:r>
              <a:rPr lang="pl-PL" sz="2700" dirty="0" smtClean="0"/>
              <a:t>Zgłoszenie patentowe:  - Samoczyszcząca dysza jednoczynnikowa </a:t>
            </a:r>
            <a:endParaRPr lang="pl-PL" sz="2700" dirty="0"/>
          </a:p>
        </p:txBody>
      </p:sp>
      <p:pic>
        <p:nvPicPr>
          <p:cNvPr id="7" name="Obraz 6" descr="Wycinek ekranu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33" y="461421"/>
            <a:ext cx="3104340" cy="239344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3896AAD1-9CC0-CA56-030F-0DBCD43C30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5285" y="26727233"/>
            <a:ext cx="7506383" cy="3091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E4FA38B6-E69A-3CD6-5545-2D1E77621B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119" y="8438879"/>
            <a:ext cx="2477017" cy="2535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54C72748-F4AA-3D1E-DA02-BD6A0A2A06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4325428" y="7141290"/>
            <a:ext cx="2500751" cy="5095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1F20D7C1-734D-C425-B32C-EFB392C027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200" y="18227558"/>
            <a:ext cx="7506383" cy="4018247"/>
          </a:xfrm>
          <a:prstGeom prst="rect">
            <a:avLst/>
          </a:prstGeom>
        </p:spPr>
      </p:pic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xmlns="" id="{4F51267B-BEDA-5FF9-1FBE-988513545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773368"/>
              </p:ext>
            </p:extLst>
          </p:nvPr>
        </p:nvGraphicFramePr>
        <p:xfrm>
          <a:off x="8791038" y="9337433"/>
          <a:ext cx="11902561" cy="540841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322235">
                  <a:extLst>
                    <a:ext uri="{9D8B030D-6E8A-4147-A177-3AD203B41FA5}">
                      <a16:colId xmlns:a16="http://schemas.microsoft.com/office/drawing/2014/main" xmlns="" val="1753977894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3351617745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422657567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1000628876"/>
                    </a:ext>
                  </a:extLst>
                </a:gridCol>
                <a:gridCol w="1539766">
                  <a:extLst>
                    <a:ext uri="{9D8B030D-6E8A-4147-A177-3AD203B41FA5}">
                      <a16:colId xmlns:a16="http://schemas.microsoft.com/office/drawing/2014/main" xmlns="" val="1101285715"/>
                    </a:ext>
                  </a:extLst>
                </a:gridCol>
              </a:tblGrid>
              <a:tr h="502206">
                <a:tc>
                  <a:txBody>
                    <a:bodyPr/>
                    <a:lstStyle/>
                    <a:p>
                      <a:pPr algn="ctr"/>
                      <a:r>
                        <a:rPr lang="pl-PL" sz="2400" b="0" kern="1200" dirty="0">
                          <a:solidFill>
                            <a:schemeClr val="dk1"/>
                          </a:solidFill>
                        </a:rPr>
                        <a:t> </a:t>
                      </a:r>
                      <a:endParaRPr lang="pl-PL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0" kern="1200" dirty="0">
                          <a:solidFill>
                            <a:schemeClr val="dk1"/>
                          </a:solidFill>
                        </a:rPr>
                        <a:t>KMG-EWS/07</a:t>
                      </a:r>
                      <a:endParaRPr lang="pl-PL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0" kern="1200" dirty="0">
                          <a:solidFill>
                            <a:schemeClr val="dk1"/>
                          </a:solidFill>
                        </a:rPr>
                        <a:t>KMG-EWS/08</a:t>
                      </a:r>
                      <a:endParaRPr lang="pl-PL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0" kern="1200" dirty="0">
                          <a:solidFill>
                            <a:schemeClr val="dk1"/>
                          </a:solidFill>
                        </a:rPr>
                        <a:t>KMG-EWS/09</a:t>
                      </a:r>
                      <a:endParaRPr lang="pl-PL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0" kern="1200" dirty="0">
                          <a:solidFill>
                            <a:schemeClr val="dk1"/>
                          </a:solidFill>
                        </a:rPr>
                        <a:t>KMG-EWS/1</a:t>
                      </a:r>
                      <a:endParaRPr lang="pl-PL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5307710"/>
                  </a:ext>
                </a:extLst>
              </a:tr>
              <a:tr h="513886">
                <a:tc>
                  <a:txBody>
                    <a:bodyPr/>
                    <a:lstStyle/>
                    <a:p>
                      <a:pPr algn="ctr"/>
                      <a:r>
                        <a:rPr lang="pl-PL" sz="2400" b="0" kern="1200" dirty="0">
                          <a:solidFill>
                            <a:schemeClr val="dk1"/>
                          </a:solidFill>
                        </a:rPr>
                        <a:t>Średnica otworu wylotowego DN [mm]</a:t>
                      </a:r>
                      <a:endParaRPr lang="pl-PL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kern="1200" dirty="0">
                          <a:solidFill>
                            <a:schemeClr val="dk1"/>
                          </a:solidFill>
                        </a:rPr>
                        <a:t>Ø0,7</a:t>
                      </a:r>
                      <a:endParaRPr lang="pl-PL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kern="1200" dirty="0">
                          <a:solidFill>
                            <a:schemeClr val="dk1"/>
                          </a:solidFill>
                        </a:rPr>
                        <a:t>Ø0,8</a:t>
                      </a:r>
                      <a:endParaRPr lang="pl-PL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kern="1200" dirty="0">
                          <a:solidFill>
                            <a:schemeClr val="dk1"/>
                          </a:solidFill>
                        </a:rPr>
                        <a:t>Ø0,9</a:t>
                      </a:r>
                      <a:endParaRPr lang="pl-PL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kern="1200" dirty="0">
                          <a:solidFill>
                            <a:schemeClr val="dk1"/>
                          </a:solidFill>
                        </a:rPr>
                        <a:t>Ø1,0</a:t>
                      </a:r>
                      <a:endParaRPr lang="pl-PL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7118823"/>
                  </a:ext>
                </a:extLst>
              </a:tr>
              <a:tr h="778927">
                <a:tc>
                  <a:txBody>
                    <a:bodyPr/>
                    <a:lstStyle/>
                    <a:p>
                      <a:pPr algn="ctr"/>
                      <a:r>
                        <a:rPr lang="pl-PL" sz="2400" b="0" kern="1200" dirty="0">
                          <a:solidFill>
                            <a:schemeClr val="dk1"/>
                          </a:solidFill>
                        </a:rPr>
                        <a:t>Medium robocze</a:t>
                      </a:r>
                      <a:endParaRPr lang="pl-PL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/>
                      <a:r>
                        <a:rPr lang="pl-PL" sz="2400" b="0" kern="1200" dirty="0">
                          <a:solidFill>
                            <a:schemeClr val="dk1"/>
                          </a:solidFill>
                        </a:rPr>
                        <a:t>Woda, niskoprocentowa emulsja wodno-olejowa. Wymagania filtracja minimum 0,20 mm.</a:t>
                      </a:r>
                      <a:endParaRPr lang="pl-PL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8993620"/>
                  </a:ext>
                </a:extLst>
              </a:tr>
              <a:tr h="513886">
                <a:tc>
                  <a:txBody>
                    <a:bodyPr/>
                    <a:lstStyle/>
                    <a:p>
                      <a:pPr algn="ctr"/>
                      <a:r>
                        <a:rPr lang="pl-PL" sz="2400" b="0" kern="1200" dirty="0">
                          <a:solidFill>
                            <a:schemeClr val="dk1"/>
                          </a:solidFill>
                        </a:rPr>
                        <a:t>Minimalne ciśnienie pracy [</a:t>
                      </a:r>
                      <a:r>
                        <a:rPr lang="pl-PL" sz="2400" b="0" kern="1200" dirty="0" err="1">
                          <a:solidFill>
                            <a:schemeClr val="dk1"/>
                          </a:solidFill>
                        </a:rPr>
                        <a:t>MPa</a:t>
                      </a:r>
                      <a:r>
                        <a:rPr lang="pl-PL" sz="2400" b="0" kern="1200" dirty="0">
                          <a:solidFill>
                            <a:schemeClr val="dk1"/>
                          </a:solidFill>
                        </a:rPr>
                        <a:t>]</a:t>
                      </a:r>
                      <a:endParaRPr lang="pl-PL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sz="2400" b="0" kern="1200" dirty="0">
                          <a:solidFill>
                            <a:schemeClr val="dk1"/>
                          </a:solidFill>
                        </a:rPr>
                        <a:t>0,5</a:t>
                      </a:r>
                      <a:endParaRPr lang="pl-PL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1616942"/>
                  </a:ext>
                </a:extLst>
              </a:tr>
              <a:tr h="513886">
                <a:tc>
                  <a:txBody>
                    <a:bodyPr/>
                    <a:lstStyle/>
                    <a:p>
                      <a:pPr algn="ctr"/>
                      <a:r>
                        <a:rPr lang="pl-PL" sz="2400" b="0" kern="1200" dirty="0">
                          <a:solidFill>
                            <a:schemeClr val="dk1"/>
                          </a:solidFill>
                        </a:rPr>
                        <a:t>Maksymalne ciśnienie pracy [</a:t>
                      </a:r>
                      <a:r>
                        <a:rPr lang="pl-PL" sz="2400" b="0" kern="1200" dirty="0" err="1">
                          <a:solidFill>
                            <a:schemeClr val="dk1"/>
                          </a:solidFill>
                        </a:rPr>
                        <a:t>MPa</a:t>
                      </a:r>
                      <a:r>
                        <a:rPr lang="pl-PL" sz="2400" b="0" kern="1200" dirty="0">
                          <a:solidFill>
                            <a:schemeClr val="dk1"/>
                          </a:solidFill>
                        </a:rPr>
                        <a:t>]</a:t>
                      </a:r>
                      <a:endParaRPr lang="pl-PL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</a:pPr>
                      <a:r>
                        <a:rPr lang="pl-PL" sz="2400" b="0" kern="1200" dirty="0">
                          <a:solidFill>
                            <a:schemeClr val="dk1"/>
                          </a:solidFill>
                        </a:rPr>
                        <a:t>10</a:t>
                      </a:r>
                      <a:endParaRPr lang="pl-PL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0904582"/>
                  </a:ext>
                </a:extLst>
              </a:tr>
              <a:tr h="513886">
                <a:tc>
                  <a:txBody>
                    <a:bodyPr/>
                    <a:lstStyle/>
                    <a:p>
                      <a:pPr algn="ctr"/>
                      <a:r>
                        <a:rPr lang="pl-PL" sz="2400" b="0" kern="1200" dirty="0">
                          <a:solidFill>
                            <a:schemeClr val="dk1"/>
                          </a:solidFill>
                        </a:rPr>
                        <a:t>Temperatura otoczenia [°C]</a:t>
                      </a:r>
                      <a:endParaRPr lang="pl-PL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2400" b="0" kern="1200" dirty="0">
                          <a:solidFill>
                            <a:schemeClr val="dk1"/>
                          </a:solidFill>
                        </a:rPr>
                        <a:t>od +5 do +40</a:t>
                      </a:r>
                      <a:endParaRPr lang="pl-PL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4527617"/>
                  </a:ext>
                </a:extLst>
              </a:tr>
              <a:tr h="778927">
                <a:tc>
                  <a:txBody>
                    <a:bodyPr/>
                    <a:lstStyle/>
                    <a:p>
                      <a:pPr algn="ctr"/>
                      <a:r>
                        <a:rPr lang="pl-PL" sz="2400" b="0" kern="1200" dirty="0">
                          <a:solidFill>
                            <a:schemeClr val="dk1"/>
                          </a:solidFill>
                        </a:rPr>
                        <a:t>Materiał wykonania</a:t>
                      </a:r>
                      <a:endParaRPr lang="pl-PL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2400" b="0" kern="1200" dirty="0">
                          <a:solidFill>
                            <a:schemeClr val="dk1"/>
                          </a:solidFill>
                        </a:rPr>
                        <a:t>Mosiądz, stal nierdzewna (do uzgodnienia z producentem)</a:t>
                      </a:r>
                      <a:endParaRPr lang="pl-PL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3227764"/>
                  </a:ext>
                </a:extLst>
              </a:tr>
              <a:tr h="389464">
                <a:tc>
                  <a:txBody>
                    <a:bodyPr/>
                    <a:lstStyle/>
                    <a:p>
                      <a:pPr algn="ctr"/>
                      <a:r>
                        <a:rPr lang="pl-PL" sz="2400" b="0" kern="1200" dirty="0">
                          <a:solidFill>
                            <a:schemeClr val="dk1"/>
                          </a:solidFill>
                        </a:rPr>
                        <a:t>Masa dyszy [kg]</a:t>
                      </a:r>
                      <a:endParaRPr lang="pl-PL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2400" b="0" kern="1200" dirty="0">
                          <a:solidFill>
                            <a:schemeClr val="dk1"/>
                          </a:solidFill>
                        </a:rPr>
                        <a:t>0,24</a:t>
                      </a:r>
                      <a:endParaRPr lang="pl-PL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7910708"/>
                  </a:ext>
                </a:extLst>
              </a:tr>
              <a:tr h="513886">
                <a:tc>
                  <a:txBody>
                    <a:bodyPr/>
                    <a:lstStyle/>
                    <a:p>
                      <a:pPr algn="ctr"/>
                      <a:r>
                        <a:rPr lang="pl-PL" sz="2400" b="0" kern="1200" dirty="0">
                          <a:solidFill>
                            <a:schemeClr val="dk1"/>
                          </a:solidFill>
                        </a:rPr>
                        <a:t>Rozmiar dyszy: wys. x szer. x gł. [mm]</a:t>
                      </a:r>
                      <a:endParaRPr lang="pl-PL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2400" b="0" kern="1200" dirty="0">
                          <a:solidFill>
                            <a:schemeClr val="dk1"/>
                          </a:solidFill>
                        </a:rPr>
                        <a:t>48x25x37</a:t>
                      </a:r>
                      <a:endParaRPr lang="pl-PL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0515826"/>
                  </a:ext>
                </a:extLst>
              </a:tr>
              <a:tr h="389464">
                <a:tc>
                  <a:txBody>
                    <a:bodyPr/>
                    <a:lstStyle/>
                    <a:p>
                      <a:pPr algn="ctr"/>
                      <a:r>
                        <a:rPr lang="pl-PL" sz="2400" b="0" kern="1200" dirty="0">
                          <a:solidFill>
                            <a:schemeClr val="dk1"/>
                          </a:solidFill>
                        </a:rPr>
                        <a:t>Przyłącze zasilające </a:t>
                      </a:r>
                      <a:endParaRPr lang="pl-PL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2400" b="0" kern="1200" dirty="0">
                          <a:solidFill>
                            <a:schemeClr val="dk1"/>
                          </a:solidFill>
                        </a:rPr>
                        <a:t>G1/4</a:t>
                      </a:r>
                      <a:endParaRPr lang="pl-PL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6883070"/>
                  </a:ext>
                </a:extLst>
              </a:tr>
            </a:tbl>
          </a:graphicData>
        </a:graphic>
      </p:graphicFrame>
      <p:pic>
        <p:nvPicPr>
          <p:cNvPr id="8" name="Obraz 7" descr="Wycinek ekranu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1" r="4881"/>
          <a:stretch/>
        </p:blipFill>
        <p:spPr>
          <a:xfrm>
            <a:off x="8736604" y="14857801"/>
            <a:ext cx="11913293" cy="62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55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4246</TotalTime>
  <Words>304</Words>
  <Application>Microsoft Office PowerPoint</Application>
  <PresentationFormat>Niestandardowy</PresentationFormat>
  <Paragraphs>43</Paragraphs>
  <Slides>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Office Theme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Mira</dc:creator>
  <cp:lastModifiedBy>Michał Siegmund</cp:lastModifiedBy>
  <cp:revision>161</cp:revision>
  <cp:lastPrinted>2022-05-06T07:05:20Z</cp:lastPrinted>
  <dcterms:created xsi:type="dcterms:W3CDTF">2013-02-11T11:53:56Z</dcterms:created>
  <dcterms:modified xsi:type="dcterms:W3CDTF">2023-05-04T07:29:39Z</dcterms:modified>
</cp:coreProperties>
</file>